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b308ed23f_2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11b308ed23f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b308ed23f_2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1b308ed23f_2_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For TTE, RV dimensions are best estimated from a RV-focused apical four-chamber view obtained with either lateral or medial transducer orientation (Lang et al 2015)</a:t>
            </a:r>
            <a:endParaRPr/>
          </a:p>
        </p:txBody>
      </p:sp>
      <p:sp>
        <p:nvSpPr>
          <p:cNvPr id="184" name="Google Shape;184;g11b308ed23f_2_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1b308ed23f_2_9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11b308ed23f_2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1b308ed23f_2_10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11b308ed23f_2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1b308ed23f_2_10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11b308ed23f_2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1b308ed23f_2_11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11b308ed23f_2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b308ed23f_2_11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g11b308ed23f_2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1b308ed23f_2_1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11b308ed23f_2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1b308ed23f_2_12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risk for systolic anterior motion (SAM) after MV repair shouldbe assessed prior to surgical intervention. A myxomatous MV withredundant leaflets, especially excessive anterior leaflet tissue, and anon-dilated hyperdynamic left ventricle, are frequent predisposingfactors.2In the ME 5Ch or ME LAX views, the lengths of the posteriorand anterior MV leaflets (in mid-diastole), the ratio of the anterior andposterior leaflet heights measured at end-systole from the mitralannulus to the coaptation point, the end-systolic distance from thecoaptation point perpendicular to the interventricular septum (IVS),also known as the ‘‘C-sept distance’’, and the angle between theMV and AV planes should be measured (Figure 2). These measure-ments can also be performed by multiplanar reconstruction of 3Ddata sets, which enables manipulation of the position of the planeof measurement and elimination of the parallax error due to obliqueorientation.13Independent predictors of SAM post MV repairinclude: a thick basal interventricular septum (&gt;15 mm), a short C-sept distance (&lt;25 mm), a narrow aorto-mitral angle (&lt;120),Figure 2Echocardiographic measurements for predicting therisk of systolic anterior motion after mitral valve repair. Abbrevi-ations:AL, Anterior leaflet height measured from the aorticannulus to the coaptation point;C-sept, distance from the coap-tation point to the interventricular septum measured at end-systole perpendicular to the septum;PL, posterior leaflet heightmeasured from the aortic annulus to the coaptation point.Figure 1(A)Mitral valve seen en face in a 3D data set from the left atrial perspective (‘‘surgeon’s view’’). Flail large P2 segment can beseen (white arrow).(B)Mitral regurgitation jet seen with color flow Doppler, originating at the level of the flail P2 segment and directedanteriorly.696  Nicoara et alJournal of the American Society of EchocardiographyJune 2020 </a:t>
            </a:r>
            <a:endParaRPr/>
          </a:p>
        </p:txBody>
      </p:sp>
      <p:sp>
        <p:nvSpPr>
          <p:cNvPr id="224" name="Google Shape;224;g11b308ed23f_2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b308ed23f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1b308ed23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1b308ed23f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1b308ed23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2e460e668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2e460e668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1b308ed23f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1b308ed23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1b308ed23f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1b308ed23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1b308ed23f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1b308ed23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b308ed23f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1b308ed23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e460e668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2e460e66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2e460e668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2e460e668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2fb9e49cd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2fb9e49c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e460e668a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e460e668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1b308ed23f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1b308ed23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b308ed23f_2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11b308ed23f_2_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Leading edge to leading edge was originally recommended by the American Society of Echocardiography (ASE) in 1978 due to the belief that this technique reduces inaccuracies in measurement that could arise from blooming artifact due to the aortic wall being a bright reﬂector.9 Large studies that were done after those ASE recommendations and multiple guidelines have since used the leading edge to leading edge in end-diastole technique, and thus most available prognostic data have stemmed from this convention.</a:t>
            </a:r>
            <a:endParaRPr/>
          </a:p>
        </p:txBody>
      </p:sp>
      <p:sp>
        <p:nvSpPr>
          <p:cNvPr id="170" name="Google Shape;170;g11b308ed23f_2_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b308ed23f_2_8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11b308ed23f_2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 name="Google Shape;70;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 name="Google Shape;71;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5" name="Google Shape;75;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8" name="Google Shape;88;p19"/>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0" name="Google Shape;90;p1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 name="Google Shape;91;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anesthesiology.duke.edu/?page_id=816767"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4500"/>
              <a:buFont typeface="Calibri"/>
              <a:buNone/>
            </a:pPr>
            <a:r>
              <a:rPr lang="en"/>
              <a:t>QI for TEE</a:t>
            </a:r>
            <a:endParaRPr/>
          </a:p>
        </p:txBody>
      </p:sp>
      <p:sp>
        <p:nvSpPr>
          <p:cNvPr id="130" name="Google Shape;130;p25"/>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1800"/>
              <a:buNone/>
            </a:pPr>
            <a:r>
              <a:rPr lang="en"/>
              <a:t>May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
              <a:t>RV measurements</a:t>
            </a:r>
            <a:endParaRPr/>
          </a:p>
        </p:txBody>
      </p:sp>
      <p:sp>
        <p:nvSpPr>
          <p:cNvPr id="187" name="Google Shape;187;p34"/>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520700" lvl="1" indent="-177800" algn="l" rtl="0">
              <a:lnSpc>
                <a:spcPct val="90000"/>
              </a:lnSpc>
              <a:spcBef>
                <a:spcPts val="0"/>
              </a:spcBef>
              <a:spcAft>
                <a:spcPts val="0"/>
              </a:spcAft>
              <a:buClr>
                <a:schemeClr val="dk1"/>
              </a:buClr>
              <a:buSzPts val="1800"/>
              <a:buChar char="•"/>
            </a:pPr>
            <a:r>
              <a:rPr lang="en"/>
              <a:t>If function is abnormal, must quantify</a:t>
            </a:r>
            <a:endParaRPr/>
          </a:p>
          <a:p>
            <a:pPr marL="863600" lvl="2" indent="-171450" algn="l" rtl="0">
              <a:lnSpc>
                <a:spcPct val="90000"/>
              </a:lnSpc>
              <a:spcBef>
                <a:spcPts val="400"/>
              </a:spcBef>
              <a:spcAft>
                <a:spcPts val="0"/>
              </a:spcAft>
              <a:buClr>
                <a:schemeClr val="dk1"/>
              </a:buClr>
              <a:buSzPts val="1500"/>
              <a:buChar char="•"/>
            </a:pPr>
            <a:r>
              <a:rPr lang="en"/>
              <a:t>TAPSE, s’</a:t>
            </a:r>
            <a:endParaRPr/>
          </a:p>
          <a:p>
            <a:pPr marL="520700" lvl="1" indent="-177800" algn="l" rtl="0">
              <a:lnSpc>
                <a:spcPct val="90000"/>
              </a:lnSpc>
              <a:spcBef>
                <a:spcPts val="400"/>
              </a:spcBef>
              <a:spcAft>
                <a:spcPts val="0"/>
              </a:spcAft>
              <a:buClr>
                <a:schemeClr val="dk1"/>
              </a:buClr>
              <a:buSzPts val="1800"/>
              <a:buChar char="•"/>
            </a:pPr>
            <a:r>
              <a:rPr lang="en"/>
              <a:t>RV linear dimensions best assessed in RV focused 4 chamber view</a:t>
            </a:r>
            <a:endParaRPr/>
          </a:p>
          <a:p>
            <a:pPr marL="863600" lvl="2" indent="-171450" algn="l" rtl="0">
              <a:lnSpc>
                <a:spcPct val="90000"/>
              </a:lnSpc>
              <a:spcBef>
                <a:spcPts val="400"/>
              </a:spcBef>
              <a:spcAft>
                <a:spcPts val="0"/>
              </a:spcAft>
              <a:buClr>
                <a:schemeClr val="dk1"/>
              </a:buClr>
              <a:buSzPts val="1500"/>
              <a:buChar char="•"/>
            </a:pPr>
            <a:r>
              <a:rPr lang="en"/>
              <a:t>Maximize end diastolic dimension while maintaining 4 chamber view</a:t>
            </a:r>
            <a:endParaRPr/>
          </a:p>
          <a:p>
            <a:pPr marL="863600" lvl="2" indent="-171450" algn="l" rtl="0">
              <a:lnSpc>
                <a:spcPct val="90000"/>
              </a:lnSpc>
              <a:spcBef>
                <a:spcPts val="400"/>
              </a:spcBef>
              <a:spcAft>
                <a:spcPts val="0"/>
              </a:spcAft>
              <a:buClr>
                <a:schemeClr val="dk1"/>
              </a:buClr>
              <a:buSzPts val="1500"/>
              <a:buChar char="•"/>
            </a:pPr>
            <a:r>
              <a:rPr lang="en"/>
              <a:t>No mild,mod, severe in guidelines, therefore will change Syngo to “normal, enlarged, severely enlarged”</a:t>
            </a:r>
            <a:endParaRPr/>
          </a:p>
          <a:p>
            <a:pPr marL="520700" lvl="1" indent="-177800" algn="l" rtl="0">
              <a:lnSpc>
                <a:spcPct val="90000"/>
              </a:lnSpc>
              <a:spcBef>
                <a:spcPts val="400"/>
              </a:spcBef>
              <a:spcAft>
                <a:spcPts val="0"/>
              </a:spcAft>
              <a:buClr>
                <a:schemeClr val="dk1"/>
              </a:buClr>
              <a:buSzPts val="1800"/>
              <a:buChar char="•"/>
            </a:pPr>
            <a:r>
              <a:rPr lang="en"/>
              <a:t>RVH </a:t>
            </a:r>
            <a:endParaRPr/>
          </a:p>
          <a:p>
            <a:pPr marL="863600" lvl="2" indent="-171450" algn="l" rtl="0">
              <a:lnSpc>
                <a:spcPct val="90000"/>
              </a:lnSpc>
              <a:spcBef>
                <a:spcPts val="400"/>
              </a:spcBef>
              <a:spcAft>
                <a:spcPts val="0"/>
              </a:spcAft>
              <a:buClr>
                <a:schemeClr val="dk1"/>
              </a:buClr>
              <a:buSzPts val="1500"/>
              <a:buChar char="•"/>
            </a:pPr>
            <a:r>
              <a:rPr lang="en"/>
              <a:t>Normal RV thickness 3-5mm</a:t>
            </a:r>
            <a:endParaRPr/>
          </a:p>
          <a:p>
            <a:pPr marL="863600" lvl="2" indent="-171450" algn="l" rtl="0">
              <a:lnSpc>
                <a:spcPct val="90000"/>
              </a:lnSpc>
              <a:spcBef>
                <a:spcPts val="400"/>
              </a:spcBef>
              <a:spcAft>
                <a:spcPts val="0"/>
              </a:spcAft>
              <a:buClr>
                <a:schemeClr val="dk1"/>
              </a:buClr>
              <a:buSzPts val="1500"/>
              <a:buChar char="•"/>
            </a:pPr>
            <a:r>
              <a:rPr lang="en"/>
              <a:t>No mild, mod, severe in guidelines, therefore will change Syngo to “normal vs. hypertrophied”</a:t>
            </a:r>
            <a:endParaRPr/>
          </a:p>
        </p:txBody>
      </p:sp>
      <p:sp>
        <p:nvSpPr>
          <p:cNvPr id="188" name="Google Shape;188;p34"/>
          <p:cNvSpPr txBox="1"/>
          <p:nvPr/>
        </p:nvSpPr>
        <p:spPr>
          <a:xfrm>
            <a:off x="6903125" y="4626700"/>
            <a:ext cx="7087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 sz="1100">
                <a:solidFill>
                  <a:schemeClr val="dk1"/>
                </a:solidFill>
              </a:rPr>
              <a:t>Lang et al 2015</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5"/>
          <p:cNvPicPr preferRelativeResize="0"/>
          <p:nvPr/>
        </p:nvPicPr>
        <p:blipFill rotWithShape="1">
          <a:blip r:embed="rId3">
            <a:alphaModFix/>
          </a:blip>
          <a:srcRect/>
          <a:stretch/>
        </p:blipFill>
        <p:spPr>
          <a:xfrm>
            <a:off x="38050" y="602950"/>
            <a:ext cx="8927125" cy="3690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36"/>
          <p:cNvPicPr preferRelativeResize="0"/>
          <p:nvPr/>
        </p:nvPicPr>
        <p:blipFill rotWithShape="1">
          <a:blip r:embed="rId3">
            <a:alphaModFix/>
          </a:blip>
          <a:srcRect/>
          <a:stretch/>
        </p:blipFill>
        <p:spPr>
          <a:xfrm>
            <a:off x="1214438" y="404813"/>
            <a:ext cx="6715125" cy="4333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7"/>
          <p:cNvPicPr preferRelativeResize="0"/>
          <p:nvPr/>
        </p:nvPicPr>
        <p:blipFill rotWithShape="1">
          <a:blip r:embed="rId3">
            <a:alphaModFix/>
          </a:blip>
          <a:srcRect/>
          <a:stretch/>
        </p:blipFill>
        <p:spPr>
          <a:xfrm>
            <a:off x="196375" y="762900"/>
            <a:ext cx="8870300" cy="3666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
              <a:t>LA size measurement</a:t>
            </a:r>
            <a:endParaRPr/>
          </a:p>
        </p:txBody>
      </p:sp>
      <p:sp>
        <p:nvSpPr>
          <p:cNvPr id="209" name="Google Shape;209;p3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520700" lvl="1" indent="-209550" algn="l" rtl="0">
              <a:lnSpc>
                <a:spcPct val="90000"/>
              </a:lnSpc>
              <a:spcBef>
                <a:spcPts val="0"/>
              </a:spcBef>
              <a:spcAft>
                <a:spcPts val="0"/>
              </a:spcAft>
              <a:buClr>
                <a:schemeClr val="dk1"/>
              </a:buClr>
              <a:buSzPts val="2300"/>
              <a:buChar char="•"/>
            </a:pPr>
            <a:r>
              <a:rPr lang="en" sz="2300"/>
              <a:t>Best measured in mid-systole in AV short axis view from transducer to edge of LA</a:t>
            </a:r>
            <a:endParaRPr sz="2300"/>
          </a:p>
          <a:p>
            <a:pPr marL="863600" lvl="2" indent="-203200" algn="l" rtl="0">
              <a:lnSpc>
                <a:spcPct val="90000"/>
              </a:lnSpc>
              <a:spcBef>
                <a:spcPts val="400"/>
              </a:spcBef>
              <a:spcAft>
                <a:spcPts val="0"/>
              </a:spcAft>
              <a:buClr>
                <a:schemeClr val="dk1"/>
              </a:buClr>
              <a:buSzPts val="2000"/>
              <a:buChar char="•"/>
            </a:pPr>
            <a:r>
              <a:rPr lang="en" sz="2000"/>
              <a:t>Underestimates TTE LA size measurement by 9% </a:t>
            </a:r>
            <a:endParaRPr sz="2000"/>
          </a:p>
          <a:p>
            <a:pPr marL="1206500" lvl="3" indent="-215900" algn="l" rtl="0">
              <a:lnSpc>
                <a:spcPct val="90000"/>
              </a:lnSpc>
              <a:spcBef>
                <a:spcPts val="400"/>
              </a:spcBef>
              <a:spcAft>
                <a:spcPts val="0"/>
              </a:spcAft>
              <a:buClr>
                <a:schemeClr val="dk1"/>
              </a:buClr>
              <a:buSzPts val="2000"/>
              <a:buChar char="•"/>
            </a:pPr>
            <a:r>
              <a:rPr lang="en" sz="2000"/>
              <a:t>Block et al, JASE, 2002</a:t>
            </a:r>
            <a:endParaRPr sz="2000"/>
          </a:p>
          <a:p>
            <a:pPr marL="863600" lvl="2" indent="-76200" algn="l" rtl="0">
              <a:lnSpc>
                <a:spcPct val="90000"/>
              </a:lnSpc>
              <a:spcBef>
                <a:spcPts val="400"/>
              </a:spcBef>
              <a:spcAft>
                <a:spcPts val="0"/>
              </a:spcAft>
              <a:buClr>
                <a:schemeClr val="dk1"/>
              </a:buClr>
              <a:buSzPts val="1500"/>
              <a:buNone/>
            </a:pPr>
            <a:endParaRPr sz="2000"/>
          </a:p>
          <a:p>
            <a:pPr marL="520700" lvl="1" indent="-209550" algn="l" rtl="0">
              <a:lnSpc>
                <a:spcPct val="90000"/>
              </a:lnSpc>
              <a:spcBef>
                <a:spcPts val="400"/>
              </a:spcBef>
              <a:spcAft>
                <a:spcPts val="0"/>
              </a:spcAft>
              <a:buClr>
                <a:schemeClr val="dk1"/>
              </a:buClr>
              <a:buSzPts val="2300"/>
              <a:buChar char="•"/>
            </a:pPr>
            <a:r>
              <a:rPr lang="en" sz="2300"/>
              <a:t>No mild, mod, severe in guidelines therefore will change to “normal, enlarged, severely enlarged</a:t>
            </a:r>
            <a:endParaRPr sz="2300"/>
          </a:p>
          <a:p>
            <a:pPr marL="177800" lvl="0" indent="-38100" algn="l" rtl="0">
              <a:lnSpc>
                <a:spcPct val="90000"/>
              </a:lnSpc>
              <a:spcBef>
                <a:spcPts val="800"/>
              </a:spcBef>
              <a:spcAft>
                <a:spcPts val="0"/>
              </a:spcAft>
              <a:buClr>
                <a:schemeClr val="dk1"/>
              </a:buClr>
              <a:buSzPts val="21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9"/>
          <p:cNvPicPr preferRelativeResize="0"/>
          <p:nvPr/>
        </p:nvPicPr>
        <p:blipFill rotWithShape="1">
          <a:blip r:embed="rId3">
            <a:alphaModFix/>
          </a:blip>
          <a:srcRect/>
          <a:stretch/>
        </p:blipFill>
        <p:spPr>
          <a:xfrm>
            <a:off x="1756340" y="0"/>
            <a:ext cx="5631319"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40"/>
          <p:cNvPicPr preferRelativeResize="0"/>
          <p:nvPr/>
        </p:nvPicPr>
        <p:blipFill rotWithShape="1">
          <a:blip r:embed="rId3">
            <a:alphaModFix/>
          </a:blip>
          <a:srcRect/>
          <a:stretch/>
        </p:blipFill>
        <p:spPr>
          <a:xfrm>
            <a:off x="1756340" y="0"/>
            <a:ext cx="5631319" cy="5143500"/>
          </a:xfrm>
          <a:prstGeom prst="rect">
            <a:avLst/>
          </a:prstGeom>
          <a:noFill/>
          <a:ln>
            <a:noFill/>
          </a:ln>
        </p:spPr>
      </p:pic>
      <p:sp>
        <p:nvSpPr>
          <p:cNvPr id="220" name="Google Shape;220;p40"/>
          <p:cNvSpPr txBox="1"/>
          <p:nvPr/>
        </p:nvSpPr>
        <p:spPr>
          <a:xfrm>
            <a:off x="7484679" y="4753304"/>
            <a:ext cx="1250872"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Block et al 2002</a:t>
            </a:r>
            <a:endParaRPr sz="1100"/>
          </a:p>
        </p:txBody>
      </p:sp>
      <p:sp>
        <p:nvSpPr>
          <p:cNvPr id="221" name="Google Shape;221;p40"/>
          <p:cNvSpPr/>
          <p:nvPr/>
        </p:nvSpPr>
        <p:spPr>
          <a:xfrm>
            <a:off x="1950982" y="165538"/>
            <a:ext cx="2621018" cy="2601310"/>
          </a:xfrm>
          <a:prstGeom prst="rect">
            <a:avLst/>
          </a:prstGeom>
          <a:noFill/>
          <a:ln w="28575"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
              <a:t>MV repair assessment</a:t>
            </a:r>
            <a:endParaRPr/>
          </a:p>
        </p:txBody>
      </p:sp>
      <p:sp>
        <p:nvSpPr>
          <p:cNvPr id="227" name="Google Shape;227;p4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chemeClr val="dk1"/>
              </a:buClr>
              <a:buSzPts val="2100"/>
              <a:buChar char="•"/>
            </a:pPr>
            <a:r>
              <a:rPr lang="en"/>
              <a:t>SAM risk</a:t>
            </a:r>
            <a:endParaRPr/>
          </a:p>
          <a:p>
            <a:pPr marL="520700" lvl="1" indent="-235464" algn="l" rtl="0">
              <a:lnSpc>
                <a:spcPct val="115000"/>
              </a:lnSpc>
              <a:spcBef>
                <a:spcPts val="0"/>
              </a:spcBef>
              <a:spcAft>
                <a:spcPts val="0"/>
              </a:spcAft>
              <a:buSzPts val="2308"/>
              <a:buChar char="•"/>
            </a:pPr>
            <a:r>
              <a:rPr lang="en" sz="2108">
                <a:highlight>
                  <a:srgbClr val="FFFFFF"/>
                </a:highlight>
              </a:rPr>
              <a:t>ME 5-chamber or ME LAX</a:t>
            </a:r>
            <a:endParaRPr sz="2108">
              <a:highlight>
                <a:srgbClr val="FFFFFF"/>
              </a:highlight>
            </a:endParaRPr>
          </a:p>
          <a:p>
            <a:pPr marL="520700" lvl="1" indent="-235464" algn="l" rtl="0">
              <a:lnSpc>
                <a:spcPct val="115000"/>
              </a:lnSpc>
              <a:spcBef>
                <a:spcPts val="0"/>
              </a:spcBef>
              <a:spcAft>
                <a:spcPts val="0"/>
              </a:spcAft>
              <a:buSzPts val="2308"/>
              <a:buChar char="•"/>
            </a:pPr>
            <a:r>
              <a:rPr lang="en" sz="2108">
                <a:highlight>
                  <a:srgbClr val="FFFFFF"/>
                </a:highlight>
              </a:rPr>
              <a:t>PL/AL </a:t>
            </a:r>
            <a:r>
              <a:rPr lang="en" sz="2108" b="1">
                <a:highlight>
                  <a:srgbClr val="FFFFFF"/>
                </a:highlight>
              </a:rPr>
              <a:t>lengths </a:t>
            </a:r>
            <a:r>
              <a:rPr lang="en" sz="2108">
                <a:highlight>
                  <a:srgbClr val="FFFFFF"/>
                </a:highlight>
              </a:rPr>
              <a:t>should be taken in "mid diastole."</a:t>
            </a:r>
            <a:endParaRPr sz="2108">
              <a:highlight>
                <a:srgbClr val="FFFFFF"/>
              </a:highlight>
            </a:endParaRPr>
          </a:p>
          <a:p>
            <a:pPr marL="520700" lvl="1" indent="-235464" algn="l" rtl="0">
              <a:lnSpc>
                <a:spcPct val="115000"/>
              </a:lnSpc>
              <a:spcBef>
                <a:spcPts val="0"/>
              </a:spcBef>
              <a:spcAft>
                <a:spcPts val="0"/>
              </a:spcAft>
              <a:buSzPts val="2308"/>
              <a:buChar char="•"/>
            </a:pPr>
            <a:r>
              <a:rPr lang="en" sz="2108">
                <a:highlight>
                  <a:srgbClr val="FFFFFF"/>
                </a:highlight>
              </a:rPr>
              <a:t>The ratio of Anterior to Posterior Leaflet </a:t>
            </a:r>
            <a:r>
              <a:rPr lang="en" sz="2108" b="1">
                <a:highlight>
                  <a:srgbClr val="FFFFFF"/>
                </a:highlight>
              </a:rPr>
              <a:t>Height</a:t>
            </a:r>
            <a:r>
              <a:rPr lang="en" sz="2108">
                <a:highlight>
                  <a:srgbClr val="FFFFFF"/>
                </a:highlight>
              </a:rPr>
              <a:t>, C-sept distance, basal septal thickness, and Mitral-aortic angle are all  measured at "end systole"</a:t>
            </a:r>
            <a:endParaRPr sz="2108">
              <a:highlight>
                <a:srgbClr val="FFFFFF"/>
              </a:highlight>
            </a:endParaRPr>
          </a:p>
          <a:p>
            <a:pPr marL="863600" lvl="2" indent="-76200" algn="l" rtl="0">
              <a:lnSpc>
                <a:spcPct val="90000"/>
              </a:lnSpc>
              <a:spcBef>
                <a:spcPts val="400"/>
              </a:spcBef>
              <a:spcAft>
                <a:spcPts val="0"/>
              </a:spcAft>
              <a:buClr>
                <a:schemeClr val="dk1"/>
              </a:buClr>
              <a:buSzPts val="15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42"/>
          <p:cNvPicPr preferRelativeResize="0"/>
          <p:nvPr/>
        </p:nvPicPr>
        <p:blipFill>
          <a:blip r:embed="rId3">
            <a:alphaModFix/>
          </a:blip>
          <a:stretch>
            <a:fillRect/>
          </a:stretch>
        </p:blipFill>
        <p:spPr>
          <a:xfrm>
            <a:off x="4827050" y="152400"/>
            <a:ext cx="4143375" cy="4086225"/>
          </a:xfrm>
          <a:prstGeom prst="rect">
            <a:avLst/>
          </a:prstGeom>
          <a:noFill/>
          <a:ln>
            <a:noFill/>
          </a:ln>
        </p:spPr>
      </p:pic>
      <p:sp>
        <p:nvSpPr>
          <p:cNvPr id="233" name="Google Shape;233;p42"/>
          <p:cNvSpPr txBox="1"/>
          <p:nvPr/>
        </p:nvSpPr>
        <p:spPr>
          <a:xfrm>
            <a:off x="6107900" y="4649825"/>
            <a:ext cx="274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Nicoara </a:t>
            </a:r>
            <a:r>
              <a:rPr lang="en" i="1">
                <a:latin typeface="Calibri"/>
                <a:ea typeface="Calibri"/>
                <a:cs typeface="Calibri"/>
                <a:sym typeface="Calibri"/>
              </a:rPr>
              <a:t>JASE </a:t>
            </a:r>
            <a:r>
              <a:rPr lang="en">
                <a:latin typeface="Calibri"/>
                <a:ea typeface="Calibri"/>
                <a:cs typeface="Calibri"/>
                <a:sym typeface="Calibri"/>
              </a:rPr>
              <a:t>2020</a:t>
            </a:r>
            <a:endParaRPr>
              <a:latin typeface="Calibri"/>
              <a:ea typeface="Calibri"/>
              <a:cs typeface="Calibri"/>
              <a:sym typeface="Calibri"/>
            </a:endParaRPr>
          </a:p>
        </p:txBody>
      </p:sp>
      <p:pic>
        <p:nvPicPr>
          <p:cNvPr id="234" name="Google Shape;234;p42"/>
          <p:cNvPicPr preferRelativeResize="0"/>
          <p:nvPr/>
        </p:nvPicPr>
        <p:blipFill>
          <a:blip r:embed="rId4">
            <a:alphaModFix/>
          </a:blip>
          <a:stretch>
            <a:fillRect/>
          </a:stretch>
        </p:blipFill>
        <p:spPr>
          <a:xfrm>
            <a:off x="592000" y="820657"/>
            <a:ext cx="4393400" cy="2885000"/>
          </a:xfrm>
          <a:prstGeom prst="rect">
            <a:avLst/>
          </a:prstGeom>
          <a:noFill/>
          <a:ln>
            <a:noFill/>
          </a:ln>
        </p:spPr>
      </p:pic>
      <p:sp>
        <p:nvSpPr>
          <p:cNvPr id="235" name="Google Shape;235;p42"/>
          <p:cNvSpPr txBox="1"/>
          <p:nvPr/>
        </p:nvSpPr>
        <p:spPr>
          <a:xfrm>
            <a:off x="950425" y="4360800"/>
            <a:ext cx="313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Hymel </a:t>
            </a:r>
            <a:r>
              <a:rPr lang="en" i="1">
                <a:latin typeface="Calibri"/>
                <a:ea typeface="Calibri"/>
                <a:cs typeface="Calibri"/>
                <a:sym typeface="Calibri"/>
              </a:rPr>
              <a:t>AandA </a:t>
            </a:r>
            <a:r>
              <a:rPr lang="en">
                <a:latin typeface="Calibri"/>
                <a:ea typeface="Calibri"/>
                <a:cs typeface="Calibri"/>
                <a:sym typeface="Calibri"/>
              </a:rPr>
              <a:t>2014</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MV repair assessment (cont.)</a:t>
            </a:r>
            <a:endParaRPr/>
          </a:p>
        </p:txBody>
      </p:sp>
      <p:sp>
        <p:nvSpPr>
          <p:cNvPr id="241" name="Google Shape;241;p43"/>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177800" lvl="0" indent="-190500" algn="l" rtl="0">
              <a:spcBef>
                <a:spcPts val="800"/>
              </a:spcBef>
              <a:spcAft>
                <a:spcPts val="0"/>
              </a:spcAft>
              <a:buSzPts val="2400"/>
              <a:buChar char="•"/>
            </a:pPr>
            <a:r>
              <a:rPr lang="en" sz="2400"/>
              <a:t>TV assessment</a:t>
            </a:r>
            <a:endParaRPr sz="2400"/>
          </a:p>
          <a:p>
            <a:pPr marL="520700" lvl="1" indent="-196850" algn="l" rtl="0">
              <a:spcBef>
                <a:spcPts val="400"/>
              </a:spcBef>
              <a:spcAft>
                <a:spcPts val="0"/>
              </a:spcAft>
              <a:buSzPts val="2100"/>
              <a:buChar char="•"/>
            </a:pPr>
            <a:r>
              <a:rPr lang="en" sz="2100"/>
              <a:t>TR grading</a:t>
            </a:r>
            <a:endParaRPr sz="2100"/>
          </a:p>
          <a:p>
            <a:pPr marL="863600" lvl="2" indent="-190500" algn="l" rtl="0">
              <a:spcBef>
                <a:spcPts val="400"/>
              </a:spcBef>
              <a:spcAft>
                <a:spcPts val="0"/>
              </a:spcAft>
              <a:buSzPts val="1800"/>
              <a:buChar char="•"/>
            </a:pPr>
            <a:r>
              <a:rPr lang="en" sz="1800"/>
              <a:t>Vena contracta, hepatic venous flow, (EROA by PISA)</a:t>
            </a:r>
            <a:endParaRPr sz="1800"/>
          </a:p>
          <a:p>
            <a:pPr marL="520700" lvl="1" indent="-196850" algn="l" rtl="0">
              <a:spcBef>
                <a:spcPts val="400"/>
              </a:spcBef>
              <a:spcAft>
                <a:spcPts val="0"/>
              </a:spcAft>
              <a:buSzPts val="2100"/>
              <a:buChar char="•"/>
            </a:pPr>
            <a:r>
              <a:rPr lang="en" sz="2100"/>
              <a:t>TV annular dimension</a:t>
            </a:r>
            <a:endParaRPr sz="2100"/>
          </a:p>
          <a:p>
            <a:pPr marL="863600" lvl="2" indent="-190500" algn="l" rtl="0">
              <a:spcBef>
                <a:spcPts val="400"/>
              </a:spcBef>
              <a:spcAft>
                <a:spcPts val="0"/>
              </a:spcAft>
              <a:buSzPts val="1800"/>
              <a:buChar char="•"/>
            </a:pPr>
            <a:r>
              <a:rPr lang="en" sz="1800"/>
              <a:t>40mm or 21mm/m</a:t>
            </a:r>
            <a:r>
              <a:rPr lang="en" sz="1800" baseline="30000"/>
              <a:t>2</a:t>
            </a:r>
            <a:r>
              <a:rPr lang="en" sz="1800"/>
              <a:t> end-diastolic diameter</a:t>
            </a:r>
            <a:endParaRPr sz="1800"/>
          </a:p>
          <a:p>
            <a:pPr marL="0" lvl="0" indent="0" algn="l" rtl="0">
              <a:spcBef>
                <a:spcPts val="8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Previous QI recommendations (Sept 2021)</a:t>
            </a:r>
            <a:endParaRPr/>
          </a:p>
        </p:txBody>
      </p:sp>
      <p:sp>
        <p:nvSpPr>
          <p:cNvPr id="136" name="Google Shape;136;p2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55600" algn="l" rtl="0">
              <a:lnSpc>
                <a:spcPct val="70000"/>
              </a:lnSpc>
              <a:spcBef>
                <a:spcPts val="1000"/>
              </a:spcBef>
              <a:spcAft>
                <a:spcPts val="0"/>
              </a:spcAft>
              <a:buSzPts val="2000"/>
              <a:buAutoNum type="arabicPeriod"/>
            </a:pPr>
            <a:r>
              <a:rPr lang="en" sz="2000"/>
              <a:t>Adhere to VGH Standards for TEE exam (Dr. Mullane). </a:t>
            </a:r>
            <a:endParaRPr sz="2000"/>
          </a:p>
          <a:p>
            <a:pPr marL="914400" lvl="1" indent="-355600" algn="l" rtl="0">
              <a:lnSpc>
                <a:spcPct val="70000"/>
              </a:lnSpc>
              <a:spcBef>
                <a:spcPts val="0"/>
              </a:spcBef>
              <a:spcAft>
                <a:spcPts val="0"/>
              </a:spcAft>
              <a:buSzPts val="2000"/>
              <a:buChar char="•"/>
            </a:pPr>
            <a:r>
              <a:rPr lang="en" sz="2000"/>
              <a:t>Ensure all chambers and valves are reported on</a:t>
            </a:r>
            <a:endParaRPr sz="2000"/>
          </a:p>
          <a:p>
            <a:pPr marL="457200" lvl="0" indent="-355600" algn="l" rtl="0">
              <a:lnSpc>
                <a:spcPct val="70000"/>
              </a:lnSpc>
              <a:spcBef>
                <a:spcPts val="0"/>
              </a:spcBef>
              <a:spcAft>
                <a:spcPts val="0"/>
              </a:spcAft>
              <a:buSzPts val="2000"/>
              <a:buAutoNum type="arabicPeriod"/>
            </a:pPr>
            <a:r>
              <a:rPr lang="en" sz="2000"/>
              <a:t>Record all 28 views in pre-intervention study</a:t>
            </a:r>
            <a:endParaRPr sz="2000"/>
          </a:p>
          <a:p>
            <a:pPr marL="914400" lvl="1" indent="-355600" algn="l" rtl="0">
              <a:lnSpc>
                <a:spcPct val="70000"/>
              </a:lnSpc>
              <a:spcBef>
                <a:spcPts val="0"/>
              </a:spcBef>
              <a:spcAft>
                <a:spcPts val="0"/>
              </a:spcAft>
              <a:buSzPts val="2000"/>
              <a:buChar char="•"/>
            </a:pPr>
            <a:r>
              <a:rPr lang="en" sz="2000"/>
              <a:t>and ideally post-intervention</a:t>
            </a:r>
            <a:endParaRPr sz="2000"/>
          </a:p>
          <a:p>
            <a:pPr marL="457200" lvl="0" indent="-355600" algn="l" rtl="0">
              <a:lnSpc>
                <a:spcPct val="70000"/>
              </a:lnSpc>
              <a:spcBef>
                <a:spcPts val="0"/>
              </a:spcBef>
              <a:spcAft>
                <a:spcPts val="0"/>
              </a:spcAft>
              <a:buSzPts val="2000"/>
              <a:buAutoNum type="arabicPeriod"/>
            </a:pPr>
            <a:r>
              <a:rPr lang="en" sz="2000"/>
              <a:t>Valve dysfunction mild or worse requires </a:t>
            </a:r>
            <a:r>
              <a:rPr lang="en" sz="2000" b="1"/>
              <a:t>quantification</a:t>
            </a:r>
            <a:endParaRPr sz="2000" b="1"/>
          </a:p>
          <a:p>
            <a:pPr marL="914400" lvl="1" indent="-355600" algn="l" rtl="0">
              <a:lnSpc>
                <a:spcPct val="70000"/>
              </a:lnSpc>
              <a:spcBef>
                <a:spcPts val="0"/>
              </a:spcBef>
              <a:spcAft>
                <a:spcPts val="0"/>
              </a:spcAft>
              <a:buSzPts val="2000"/>
              <a:buChar char="•"/>
            </a:pPr>
            <a:r>
              <a:rPr lang="en" sz="2000"/>
              <a:t>or a description of why quantification could not be performed</a:t>
            </a:r>
            <a:endParaRPr sz="2000"/>
          </a:p>
          <a:p>
            <a:pPr marL="457200" lvl="0" indent="-355600" algn="l" rtl="0">
              <a:lnSpc>
                <a:spcPct val="70000"/>
              </a:lnSpc>
              <a:spcBef>
                <a:spcPts val="0"/>
              </a:spcBef>
              <a:spcAft>
                <a:spcPts val="0"/>
              </a:spcAft>
              <a:buSzPts val="2000"/>
              <a:buAutoNum type="arabicPeriod"/>
            </a:pPr>
            <a:r>
              <a:rPr lang="en" sz="2000"/>
              <a:t>LV systolic function that is not normal requires </a:t>
            </a:r>
            <a:r>
              <a:rPr lang="en" sz="2000" b="1"/>
              <a:t>quantification</a:t>
            </a:r>
            <a:endParaRPr sz="2000" b="1"/>
          </a:p>
          <a:p>
            <a:pPr marL="914400" lvl="1" indent="-355600" algn="l" rtl="0">
              <a:lnSpc>
                <a:spcPct val="70000"/>
              </a:lnSpc>
              <a:spcBef>
                <a:spcPts val="0"/>
              </a:spcBef>
              <a:spcAft>
                <a:spcPts val="0"/>
              </a:spcAft>
              <a:buSzPts val="2000"/>
              <a:buChar char="•"/>
            </a:pPr>
            <a:r>
              <a:rPr lang="en" sz="2000"/>
              <a:t>Ideally a measurement of LVEF performed in every study</a:t>
            </a:r>
            <a:endParaRPr sz="2000"/>
          </a:p>
          <a:p>
            <a:pPr marL="457200" lvl="0" indent="-355600" algn="l" rtl="0">
              <a:lnSpc>
                <a:spcPct val="70000"/>
              </a:lnSpc>
              <a:spcBef>
                <a:spcPts val="0"/>
              </a:spcBef>
              <a:spcAft>
                <a:spcPts val="0"/>
              </a:spcAft>
              <a:buSzPts val="2000"/>
              <a:buAutoNum type="arabicPeriod"/>
            </a:pPr>
            <a:r>
              <a:rPr lang="en" sz="2000"/>
              <a:t>Comment on restrictions to image quality in the summary</a:t>
            </a:r>
            <a:endParaRPr sz="2000"/>
          </a:p>
          <a:p>
            <a:pPr marL="457200" lvl="0" indent="-355600" algn="l" rtl="0">
              <a:lnSpc>
                <a:spcPct val="70000"/>
              </a:lnSpc>
              <a:spcBef>
                <a:spcPts val="0"/>
              </a:spcBef>
              <a:spcAft>
                <a:spcPts val="0"/>
              </a:spcAft>
              <a:buSzPts val="2000"/>
              <a:buAutoNum type="arabicPeriod"/>
            </a:pPr>
            <a:r>
              <a:rPr lang="en" sz="2000"/>
              <a:t>Comment on any issues with probe insertion</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Diastology</a:t>
            </a:r>
            <a:endParaRPr/>
          </a:p>
        </p:txBody>
      </p:sp>
      <p:sp>
        <p:nvSpPr>
          <p:cNvPr id="247" name="Google Shape;247;p44"/>
          <p:cNvSpPr txBox="1">
            <a:spLocks noGrp="1"/>
          </p:cNvSpPr>
          <p:nvPr>
            <p:ph type="body" idx="1"/>
          </p:nvPr>
        </p:nvSpPr>
        <p:spPr>
          <a:xfrm>
            <a:off x="628650" y="1172319"/>
            <a:ext cx="7886700" cy="32634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Attempt to measure e’ and E according to algorithm</a:t>
            </a:r>
            <a:endParaRPr/>
          </a:p>
          <a:p>
            <a:pPr marL="457200" lvl="0" indent="-317500" algn="l" rtl="0">
              <a:spcBef>
                <a:spcPts val="0"/>
              </a:spcBef>
              <a:spcAft>
                <a:spcPts val="0"/>
              </a:spcAft>
              <a:buSzPts val="1400"/>
              <a:buChar char="•"/>
            </a:pPr>
            <a:r>
              <a:rPr lang="en"/>
              <a:t>Comment on assessment in findings or summary </a:t>
            </a:r>
            <a:endParaRPr/>
          </a:p>
          <a:p>
            <a:pPr marL="914400" lvl="1" indent="-317500" algn="l" rtl="0">
              <a:spcBef>
                <a:spcPts val="0"/>
              </a:spcBef>
              <a:spcAft>
                <a:spcPts val="0"/>
              </a:spcAft>
              <a:buSzPts val="1400"/>
              <a:buChar char="•"/>
            </a:pPr>
            <a:r>
              <a:rPr lang="en"/>
              <a:t>Even where indeterminate</a:t>
            </a:r>
            <a:endParaRPr/>
          </a:p>
        </p:txBody>
      </p:sp>
      <p:pic>
        <p:nvPicPr>
          <p:cNvPr id="248" name="Google Shape;248;p44"/>
          <p:cNvPicPr preferRelativeResize="0"/>
          <p:nvPr/>
        </p:nvPicPr>
        <p:blipFill>
          <a:blip r:embed="rId3">
            <a:alphaModFix/>
          </a:blip>
          <a:stretch>
            <a:fillRect/>
          </a:stretch>
        </p:blipFill>
        <p:spPr>
          <a:xfrm>
            <a:off x="563325" y="2084275"/>
            <a:ext cx="4469525" cy="3052600"/>
          </a:xfrm>
          <a:prstGeom prst="rect">
            <a:avLst/>
          </a:prstGeom>
          <a:noFill/>
          <a:ln>
            <a:noFill/>
          </a:ln>
        </p:spPr>
      </p:pic>
      <p:pic>
        <p:nvPicPr>
          <p:cNvPr id="249" name="Google Shape;249;p44"/>
          <p:cNvPicPr preferRelativeResize="0"/>
          <p:nvPr/>
        </p:nvPicPr>
        <p:blipFill>
          <a:blip r:embed="rId4">
            <a:alphaModFix/>
          </a:blip>
          <a:stretch>
            <a:fillRect/>
          </a:stretch>
        </p:blipFill>
        <p:spPr>
          <a:xfrm>
            <a:off x="5316750" y="1950000"/>
            <a:ext cx="3067700" cy="2964901"/>
          </a:xfrm>
          <a:prstGeom prst="rect">
            <a:avLst/>
          </a:prstGeom>
          <a:noFill/>
          <a:ln>
            <a:noFill/>
          </a:ln>
        </p:spPr>
      </p:pic>
      <p:sp>
        <p:nvSpPr>
          <p:cNvPr id="250" name="Google Shape;250;p44"/>
          <p:cNvSpPr txBox="1"/>
          <p:nvPr/>
        </p:nvSpPr>
        <p:spPr>
          <a:xfrm>
            <a:off x="6773400" y="4762500"/>
            <a:ext cx="708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Swaminathan et al. 2011</a:t>
            </a: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PFO assessment</a:t>
            </a:r>
            <a:endParaRPr/>
          </a:p>
        </p:txBody>
      </p:sp>
      <p:sp>
        <p:nvSpPr>
          <p:cNvPr id="256" name="Google Shape;256;p45"/>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Drop color doppler scale to 35-40 cm/s to assess for low velocity flow</a:t>
            </a:r>
            <a:endParaRPr/>
          </a:p>
        </p:txBody>
      </p:sp>
      <p:sp>
        <p:nvSpPr>
          <p:cNvPr id="257" name="Google Shape;257;p45"/>
          <p:cNvSpPr txBox="1"/>
          <p:nvPr/>
        </p:nvSpPr>
        <p:spPr>
          <a:xfrm>
            <a:off x="5814400" y="4402725"/>
            <a:ext cx="270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Silvestry </a:t>
            </a:r>
            <a:r>
              <a:rPr lang="en" i="1">
                <a:latin typeface="Calibri"/>
                <a:ea typeface="Calibri"/>
                <a:cs typeface="Calibri"/>
                <a:sym typeface="Calibri"/>
              </a:rPr>
              <a:t>JASE </a:t>
            </a:r>
            <a:r>
              <a:rPr lang="en">
                <a:latin typeface="Calibri"/>
                <a:ea typeface="Calibri"/>
                <a:cs typeface="Calibri"/>
                <a:sym typeface="Calibri"/>
              </a:rPr>
              <a:t>2015</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MV gradient</a:t>
            </a:r>
            <a:endParaRPr/>
          </a:p>
        </p:txBody>
      </p:sp>
      <p:sp>
        <p:nvSpPr>
          <p:cNvPr id="263" name="Google Shape;263;p4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Transmitral peak and mean gradients should be assessed using continuous wave doppler  (CWD)</a:t>
            </a:r>
            <a:endParaRPr/>
          </a:p>
          <a:p>
            <a:pPr marL="914400" lvl="1" indent="-317500" algn="l" rtl="0">
              <a:spcBef>
                <a:spcPts val="0"/>
              </a:spcBef>
              <a:spcAft>
                <a:spcPts val="0"/>
              </a:spcAft>
              <a:buSzPts val="1400"/>
              <a:buChar char="•"/>
            </a:pPr>
            <a:r>
              <a:rPr lang="en"/>
              <a:t>“The use of CWD is preferred to ensure maximal velocities are recorded. When pulsed-wave Doppler is used, the sample volume should be placed at the level or just after leaflet tips.”</a:t>
            </a:r>
            <a:endParaRPr/>
          </a:p>
          <a:p>
            <a:pPr marL="1371600" lvl="2" indent="-317500" algn="l" rtl="0">
              <a:spcBef>
                <a:spcPts val="0"/>
              </a:spcBef>
              <a:spcAft>
                <a:spcPts val="0"/>
              </a:spcAft>
              <a:buSzPts val="1400"/>
              <a:buChar char="•"/>
            </a:pPr>
            <a:r>
              <a:rPr lang="en"/>
              <a:t>Baumgartner </a:t>
            </a:r>
            <a:r>
              <a:rPr lang="en" i="1"/>
              <a:t>JASE </a:t>
            </a:r>
            <a:r>
              <a:rPr lang="en"/>
              <a:t>2009</a:t>
            </a:r>
            <a:endParaRPr/>
          </a:p>
          <a:p>
            <a:pPr marL="1371600" lvl="0" indent="0" algn="l" rtl="0">
              <a:spcBef>
                <a:spcPts val="800"/>
              </a:spcBef>
              <a:spcAft>
                <a:spcPts val="0"/>
              </a:spcAft>
              <a:buNone/>
            </a:pPr>
            <a:endParaRPr/>
          </a:p>
          <a:p>
            <a:pPr marL="457200" lvl="0" indent="-317500" algn="l" rtl="0">
              <a:spcBef>
                <a:spcPts val="800"/>
              </a:spcBef>
              <a:spcAft>
                <a:spcPts val="0"/>
              </a:spcAft>
              <a:buSzPts val="1400"/>
              <a:buChar char="•"/>
            </a:pPr>
            <a:r>
              <a:rPr lang="en"/>
              <a:t>Comment on cardiac rhythm and HR at time of measurement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Documentation</a:t>
            </a:r>
            <a:endParaRPr/>
          </a:p>
        </p:txBody>
      </p:sp>
      <p:sp>
        <p:nvSpPr>
          <p:cNvPr id="269" name="Google Shape;269;p47"/>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Report rhythm </a:t>
            </a:r>
            <a:endParaRPr/>
          </a:p>
          <a:p>
            <a:pPr marL="457200" lvl="0" indent="-317500" algn="l" rtl="0">
              <a:spcBef>
                <a:spcPts val="0"/>
              </a:spcBef>
              <a:spcAft>
                <a:spcPts val="0"/>
              </a:spcAft>
              <a:buSzPts val="1400"/>
              <a:buChar char="•"/>
            </a:pPr>
            <a:r>
              <a:rPr lang="en"/>
              <a:t>Comment on image quality and quantity</a:t>
            </a:r>
            <a:endParaRPr/>
          </a:p>
          <a:p>
            <a:pPr marL="457200" lvl="0" indent="-317500" algn="l" rtl="0">
              <a:spcBef>
                <a:spcPts val="0"/>
              </a:spcBef>
              <a:spcAft>
                <a:spcPts val="0"/>
              </a:spcAft>
              <a:buSzPts val="1400"/>
              <a:buChar char="•"/>
            </a:pPr>
            <a:r>
              <a:rPr lang="en"/>
              <a:t>Comment on dynamic changes if present</a:t>
            </a:r>
            <a:endParaRPr/>
          </a:p>
          <a:p>
            <a:pPr marL="914400" lvl="1" indent="-317500" algn="l" rtl="0">
              <a:spcBef>
                <a:spcPts val="0"/>
              </a:spcBef>
              <a:spcAft>
                <a:spcPts val="0"/>
              </a:spcAft>
              <a:buSzPts val="1400"/>
              <a:buChar char="•"/>
            </a:pPr>
            <a:r>
              <a:rPr lang="en"/>
              <a:t>Regurgitant valves at different BP</a:t>
            </a:r>
            <a:endParaRPr/>
          </a:p>
          <a:p>
            <a:pPr marL="914400" lvl="1" indent="-317500" algn="l" rtl="0">
              <a:spcBef>
                <a:spcPts val="0"/>
              </a:spcBef>
              <a:spcAft>
                <a:spcPts val="0"/>
              </a:spcAft>
              <a:buSzPts val="1400"/>
              <a:buChar char="•"/>
            </a:pPr>
            <a:r>
              <a:rPr lang="en"/>
              <a:t>RWMAs</a:t>
            </a:r>
            <a:endParaRPr/>
          </a:p>
          <a:p>
            <a:pPr marL="0" lvl="0" indent="0" algn="l" rtl="0">
              <a:spcBef>
                <a:spcPts val="800"/>
              </a:spcBef>
              <a:spcAft>
                <a:spcPts val="0"/>
              </a:spcAft>
              <a:buNone/>
            </a:pPr>
            <a:endParaRPr/>
          </a:p>
          <a:p>
            <a:pPr marL="457200" lvl="0" indent="-317500" algn="l" rtl="0">
              <a:spcBef>
                <a:spcPts val="800"/>
              </a:spcBef>
              <a:spcAft>
                <a:spcPts val="0"/>
              </a:spcAft>
              <a:buSzPts val="1400"/>
              <a:buChar char="•"/>
            </a:pPr>
            <a:r>
              <a:rPr lang="en"/>
              <a:t>Syngo demo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TEE QI audit</a:t>
            </a:r>
            <a:endParaRPr/>
          </a:p>
        </p:txBody>
      </p:sp>
      <p:sp>
        <p:nvSpPr>
          <p:cNvPr id="142" name="Google Shape;142;p27"/>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lnSpcReduction="10000"/>
          </a:bodyPr>
          <a:lstStyle/>
          <a:p>
            <a:pPr marL="457200" lvl="0" indent="-317500" algn="l" rtl="0">
              <a:spcBef>
                <a:spcPts val="800"/>
              </a:spcBef>
              <a:spcAft>
                <a:spcPts val="0"/>
              </a:spcAft>
              <a:buSzPts val="1400"/>
              <a:buChar char="•"/>
            </a:pPr>
            <a:r>
              <a:rPr lang="en"/>
              <a:t>Durkin, Hughes, McLean, Mullane</a:t>
            </a:r>
            <a:endParaRPr/>
          </a:p>
          <a:p>
            <a:pPr marL="457200" lvl="0" indent="0" algn="l" rtl="0">
              <a:spcBef>
                <a:spcPts val="800"/>
              </a:spcBef>
              <a:spcAft>
                <a:spcPts val="0"/>
              </a:spcAft>
              <a:buNone/>
            </a:pPr>
            <a:endParaRPr/>
          </a:p>
          <a:p>
            <a:pPr marL="457200" lvl="0" indent="-317500" algn="l" rtl="0">
              <a:spcBef>
                <a:spcPts val="800"/>
              </a:spcBef>
              <a:spcAft>
                <a:spcPts val="0"/>
              </a:spcAft>
              <a:buSzPts val="1400"/>
              <a:buChar char="•"/>
            </a:pPr>
            <a:r>
              <a:rPr lang="en"/>
              <a:t>Q6months</a:t>
            </a:r>
            <a:endParaRPr/>
          </a:p>
          <a:p>
            <a:pPr marL="914400" lvl="1" indent="-317500" algn="l" rtl="0">
              <a:spcBef>
                <a:spcPts val="0"/>
              </a:spcBef>
              <a:spcAft>
                <a:spcPts val="0"/>
              </a:spcAft>
              <a:buSzPts val="1400"/>
              <a:buChar char="•"/>
            </a:pPr>
            <a:r>
              <a:rPr lang="en"/>
              <a:t>Studies from half of cardiac group</a:t>
            </a:r>
            <a:endParaRPr/>
          </a:p>
          <a:p>
            <a:pPr marL="914400" lvl="1" indent="-317500" algn="l" rtl="0">
              <a:spcBef>
                <a:spcPts val="0"/>
              </a:spcBef>
              <a:spcAft>
                <a:spcPts val="0"/>
              </a:spcAft>
              <a:buSzPts val="1400"/>
              <a:buChar char="•"/>
            </a:pPr>
            <a:r>
              <a:rPr lang="en"/>
              <a:t>5 studies/practitioner from previous year (2021)</a:t>
            </a:r>
            <a:endParaRPr/>
          </a:p>
          <a:p>
            <a:pPr marL="914400" lvl="1" indent="-317500" algn="l" rtl="0">
              <a:spcBef>
                <a:spcPts val="0"/>
              </a:spcBef>
              <a:spcAft>
                <a:spcPts val="0"/>
              </a:spcAft>
              <a:buSzPts val="1400"/>
              <a:buChar char="•"/>
            </a:pPr>
            <a:r>
              <a:rPr lang="en"/>
              <a:t>2 independent re-reads</a:t>
            </a:r>
            <a:endParaRPr/>
          </a:p>
          <a:p>
            <a:pPr marL="914400" lvl="0" indent="0" algn="l" rtl="0">
              <a:spcBef>
                <a:spcPts val="800"/>
              </a:spcBef>
              <a:spcAft>
                <a:spcPts val="0"/>
              </a:spcAft>
              <a:buNone/>
            </a:pPr>
            <a:endParaRPr/>
          </a:p>
          <a:p>
            <a:pPr marL="457200" lvl="0" indent="-317500" algn="l" rtl="0">
              <a:spcBef>
                <a:spcPts val="800"/>
              </a:spcBef>
              <a:spcAft>
                <a:spcPts val="0"/>
              </a:spcAft>
              <a:buSzPts val="1400"/>
              <a:buChar char="•"/>
            </a:pPr>
            <a:r>
              <a:rPr lang="en"/>
              <a:t>Identify themes for quality improvement</a:t>
            </a:r>
            <a:endParaRPr/>
          </a:p>
          <a:p>
            <a:pPr marL="914400" lvl="1" indent="-317500" algn="l" rtl="0">
              <a:spcBef>
                <a:spcPts val="0"/>
              </a:spcBef>
              <a:spcAft>
                <a:spcPts val="0"/>
              </a:spcAft>
              <a:buSzPts val="1400"/>
              <a:buChar char="•"/>
            </a:pPr>
            <a:r>
              <a:rPr lang="en"/>
              <a:t>Imaging</a:t>
            </a:r>
            <a:endParaRPr/>
          </a:p>
          <a:p>
            <a:pPr marL="914400" lvl="1" indent="-317500" algn="l" rtl="0">
              <a:spcBef>
                <a:spcPts val="0"/>
              </a:spcBef>
              <a:spcAft>
                <a:spcPts val="0"/>
              </a:spcAft>
              <a:buSzPts val="1400"/>
              <a:buChar char="•"/>
            </a:pPr>
            <a:r>
              <a:rPr lang="en"/>
              <a:t>Interpretation/measurement</a:t>
            </a:r>
            <a:endParaRPr/>
          </a:p>
          <a:p>
            <a:pPr marL="914400" lvl="1" indent="-317500" algn="l" rtl="0">
              <a:spcBef>
                <a:spcPts val="0"/>
              </a:spcBef>
              <a:spcAft>
                <a:spcPts val="0"/>
              </a:spcAft>
              <a:buSzPts val="1400"/>
              <a:buChar char="•"/>
            </a:pPr>
            <a:r>
              <a:rPr lang="en"/>
              <a:t>Documentation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QI Findings</a:t>
            </a:r>
            <a:endParaRPr/>
          </a:p>
        </p:txBody>
      </p:sp>
      <p:sp>
        <p:nvSpPr>
          <p:cNvPr id="148" name="Google Shape;148;p28"/>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TEE studies and reporting of high quality </a:t>
            </a:r>
            <a:endParaRPr/>
          </a:p>
          <a:p>
            <a:pPr marL="457200" lvl="0" indent="0" algn="l" rtl="0">
              <a:spcBef>
                <a:spcPts val="800"/>
              </a:spcBef>
              <a:spcAft>
                <a:spcPts val="0"/>
              </a:spcAft>
              <a:buNone/>
            </a:pPr>
            <a:endParaRPr/>
          </a:p>
          <a:p>
            <a:pPr marL="457200" lvl="0" indent="-317500" algn="l" rtl="0">
              <a:spcBef>
                <a:spcPts val="800"/>
              </a:spcBef>
              <a:spcAft>
                <a:spcPts val="0"/>
              </a:spcAft>
              <a:buSzPts val="1400"/>
              <a:buChar char="•"/>
            </a:pPr>
            <a:r>
              <a:rPr lang="en"/>
              <a:t>Recognize limitations</a:t>
            </a:r>
            <a:endParaRPr/>
          </a:p>
          <a:p>
            <a:pPr marL="914400" lvl="1" indent="-317500" algn="l" rtl="0">
              <a:spcBef>
                <a:spcPts val="0"/>
              </a:spcBef>
              <a:spcAft>
                <a:spcPts val="0"/>
              </a:spcAft>
              <a:buSzPts val="1400"/>
              <a:buChar char="•"/>
            </a:pPr>
            <a:r>
              <a:rPr lang="en"/>
              <a:t>Learners</a:t>
            </a:r>
            <a:endParaRPr/>
          </a:p>
          <a:p>
            <a:pPr marL="914400" lvl="1" indent="-317500" algn="l" rtl="0">
              <a:spcBef>
                <a:spcPts val="0"/>
              </a:spcBef>
              <a:spcAft>
                <a:spcPts val="0"/>
              </a:spcAft>
              <a:buSzPts val="1400"/>
              <a:buChar char="•"/>
            </a:pPr>
            <a:r>
              <a:rPr lang="en"/>
              <a:t>Time constraints</a:t>
            </a:r>
            <a:endParaRPr/>
          </a:p>
          <a:p>
            <a:pPr marL="914400" lvl="1" indent="-317500" algn="l" rtl="0">
              <a:spcBef>
                <a:spcPts val="0"/>
              </a:spcBef>
              <a:spcAft>
                <a:spcPts val="0"/>
              </a:spcAft>
              <a:buSzPts val="1400"/>
              <a:buChar char="•"/>
            </a:pPr>
            <a:r>
              <a:rPr lang="en"/>
              <a:t>Mixed operators / report authors</a:t>
            </a:r>
            <a:endParaRPr/>
          </a:p>
          <a:p>
            <a:pPr marL="914400" lvl="1" indent="-317500" algn="l" rtl="0">
              <a:spcBef>
                <a:spcPts val="0"/>
              </a:spcBef>
              <a:spcAft>
                <a:spcPts val="0"/>
              </a:spcAft>
              <a:buSzPts val="1400"/>
              <a:buChar char="•"/>
            </a:pPr>
            <a:r>
              <a:rPr lang="en"/>
              <a:t>Expanded Echo group (Apr 2021)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QI Findings</a:t>
            </a:r>
            <a:endParaRPr/>
          </a:p>
        </p:txBody>
      </p:sp>
      <p:sp>
        <p:nvSpPr>
          <p:cNvPr id="154" name="Google Shape;154;p29"/>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36550" algn="l" rtl="0">
              <a:lnSpc>
                <a:spcPct val="70000"/>
              </a:lnSpc>
              <a:spcBef>
                <a:spcPts val="800"/>
              </a:spcBef>
              <a:spcAft>
                <a:spcPts val="0"/>
              </a:spcAft>
              <a:buSzPts val="1700"/>
              <a:buChar char="•"/>
            </a:pPr>
            <a:r>
              <a:rPr lang="en" sz="2400"/>
              <a:t>Areas for improvement</a:t>
            </a:r>
            <a:endParaRPr sz="2400"/>
          </a:p>
          <a:p>
            <a:pPr marL="914400" lvl="1" indent="-336550" algn="l" rtl="0">
              <a:lnSpc>
                <a:spcPct val="70000"/>
              </a:lnSpc>
              <a:spcBef>
                <a:spcPts val="0"/>
              </a:spcBef>
              <a:spcAft>
                <a:spcPts val="0"/>
              </a:spcAft>
              <a:buSzPts val="1700"/>
              <a:buChar char="•"/>
            </a:pPr>
            <a:r>
              <a:rPr lang="en" sz="2100" b="1"/>
              <a:t>Imaging</a:t>
            </a:r>
            <a:endParaRPr sz="2100" b="1"/>
          </a:p>
          <a:p>
            <a:pPr marL="1371600" lvl="2" indent="-336550" algn="l" rtl="0">
              <a:lnSpc>
                <a:spcPct val="70000"/>
              </a:lnSpc>
              <a:spcBef>
                <a:spcPts val="0"/>
              </a:spcBef>
              <a:spcAft>
                <a:spcPts val="0"/>
              </a:spcAft>
              <a:buSzPts val="1700"/>
              <a:buChar char="•"/>
            </a:pPr>
            <a:r>
              <a:rPr lang="en" sz="1800"/>
              <a:t>Review images prior to sending to Syngo (delete short clips, high interference, etc)</a:t>
            </a:r>
            <a:endParaRPr sz="1800"/>
          </a:p>
          <a:p>
            <a:pPr marL="1371600" lvl="2" indent="-336550" algn="l" rtl="0">
              <a:lnSpc>
                <a:spcPct val="70000"/>
              </a:lnSpc>
              <a:spcBef>
                <a:spcPts val="0"/>
              </a:spcBef>
              <a:spcAft>
                <a:spcPts val="0"/>
              </a:spcAft>
              <a:buSzPts val="1700"/>
              <a:buChar char="•"/>
            </a:pPr>
            <a:r>
              <a:rPr lang="en" sz="1800"/>
              <a:t>Ensure 28 views obtained</a:t>
            </a:r>
            <a:endParaRPr sz="1800"/>
          </a:p>
          <a:p>
            <a:pPr marL="1371600" lvl="2" indent="-342900" algn="l" rtl="0">
              <a:lnSpc>
                <a:spcPct val="70000"/>
              </a:lnSpc>
              <a:spcBef>
                <a:spcPts val="0"/>
              </a:spcBef>
              <a:spcAft>
                <a:spcPts val="0"/>
              </a:spcAft>
              <a:buSzPts val="1800"/>
              <a:buChar char="•"/>
            </a:pPr>
            <a:r>
              <a:rPr lang="en" sz="1800"/>
              <a:t>Commonly missed</a:t>
            </a:r>
            <a:endParaRPr sz="1800"/>
          </a:p>
          <a:p>
            <a:pPr marL="1828800" lvl="3" indent="-342900" algn="l" rtl="0">
              <a:lnSpc>
                <a:spcPct val="70000"/>
              </a:lnSpc>
              <a:spcBef>
                <a:spcPts val="0"/>
              </a:spcBef>
              <a:spcAft>
                <a:spcPts val="0"/>
              </a:spcAft>
              <a:buSzPts val="1800"/>
              <a:buChar char="•"/>
            </a:pPr>
            <a:r>
              <a:rPr lang="en" sz="1800"/>
              <a:t>Cannulae</a:t>
            </a:r>
            <a:endParaRPr sz="1800"/>
          </a:p>
          <a:p>
            <a:pPr marL="1828800" lvl="3" indent="-342900" algn="l" rtl="0">
              <a:lnSpc>
                <a:spcPct val="70000"/>
              </a:lnSpc>
              <a:spcBef>
                <a:spcPts val="0"/>
              </a:spcBef>
              <a:spcAft>
                <a:spcPts val="0"/>
              </a:spcAft>
              <a:buSzPts val="1800"/>
              <a:buChar char="•"/>
            </a:pPr>
            <a:endParaRPr sz="1800"/>
          </a:p>
          <a:p>
            <a:pPr marL="1371600" lvl="2" indent="-336550" algn="l" rtl="0">
              <a:lnSpc>
                <a:spcPct val="70000"/>
              </a:lnSpc>
              <a:spcBef>
                <a:spcPts val="0"/>
              </a:spcBef>
              <a:spcAft>
                <a:spcPts val="0"/>
              </a:spcAft>
              <a:buSzPts val="1700"/>
              <a:buChar char="•"/>
            </a:pPr>
            <a:r>
              <a:rPr lang="en" sz="1800"/>
              <a:t>Duke perioperative TEE protocol </a:t>
            </a:r>
            <a:endParaRPr sz="1800"/>
          </a:p>
          <a:p>
            <a:pPr marL="1828800" lvl="3" indent="-336550" algn="l" rtl="0">
              <a:lnSpc>
                <a:spcPct val="70000"/>
              </a:lnSpc>
              <a:spcBef>
                <a:spcPts val="0"/>
              </a:spcBef>
              <a:spcAft>
                <a:spcPts val="0"/>
              </a:spcAft>
              <a:buSzPts val="1700"/>
              <a:buChar char="•"/>
            </a:pPr>
            <a:r>
              <a:rPr lang="en" sz="1700" u="sng">
                <a:solidFill>
                  <a:schemeClr val="hlink"/>
                </a:solidFill>
                <a:hlinkClick r:id="rId3"/>
              </a:rPr>
              <a:t>https://anesthesiology.duke.edu/?page_id=816767</a:t>
            </a:r>
            <a:endParaRPr sz="1700"/>
          </a:p>
          <a:p>
            <a:pPr marL="1828800" lvl="0" indent="0" algn="l" rtl="0">
              <a:lnSpc>
                <a:spcPct val="70000"/>
              </a:lnSpc>
              <a:spcBef>
                <a:spcPts val="800"/>
              </a:spcBef>
              <a:spcAft>
                <a:spcPts val="0"/>
              </a:spcAft>
              <a:buNone/>
            </a:pPr>
            <a:endParaRPr sz="2400"/>
          </a:p>
          <a:p>
            <a:pPr marL="914400" lvl="1" indent="-336550" algn="l" rtl="0">
              <a:lnSpc>
                <a:spcPct val="70000"/>
              </a:lnSpc>
              <a:spcBef>
                <a:spcPts val="400"/>
              </a:spcBef>
              <a:spcAft>
                <a:spcPts val="0"/>
              </a:spcAft>
              <a:buSzPts val="1700"/>
              <a:buChar char="•"/>
            </a:pPr>
            <a:r>
              <a:rPr lang="en" sz="2100" b="1"/>
              <a:t>Interpretation/measurement</a:t>
            </a:r>
            <a:endParaRPr sz="2100" b="1"/>
          </a:p>
          <a:p>
            <a:pPr marL="1371600" lvl="2" indent="-336550" algn="l" rtl="0">
              <a:lnSpc>
                <a:spcPct val="70000"/>
              </a:lnSpc>
              <a:spcBef>
                <a:spcPts val="0"/>
              </a:spcBef>
              <a:spcAft>
                <a:spcPts val="0"/>
              </a:spcAft>
              <a:buSzPts val="1700"/>
              <a:buChar char="•"/>
            </a:pPr>
            <a:r>
              <a:rPr lang="en" sz="1800"/>
              <a:t>Measurement discrepancies</a:t>
            </a:r>
            <a:endParaRPr sz="1800"/>
          </a:p>
          <a:p>
            <a:pPr marL="1371600" lvl="2" indent="-336550" algn="l" rtl="0">
              <a:lnSpc>
                <a:spcPct val="70000"/>
              </a:lnSpc>
              <a:spcBef>
                <a:spcPts val="0"/>
              </a:spcBef>
              <a:spcAft>
                <a:spcPts val="0"/>
              </a:spcAft>
              <a:buSzPts val="1700"/>
              <a:buChar char="•"/>
            </a:pPr>
            <a:r>
              <a:rPr lang="en" sz="1800"/>
              <a:t>Changes to syngo template</a:t>
            </a:r>
            <a:endParaRPr sz="1800"/>
          </a:p>
          <a:p>
            <a:pPr marL="1371600" lvl="0" indent="0" algn="l" rtl="0">
              <a:lnSpc>
                <a:spcPct val="70000"/>
              </a:lnSpc>
              <a:spcBef>
                <a:spcPts val="800"/>
              </a:spcBef>
              <a:spcAft>
                <a:spcPts val="0"/>
              </a:spcAft>
              <a:buNone/>
            </a:pPr>
            <a:endParaRPr sz="2300"/>
          </a:p>
          <a:p>
            <a:pPr marL="914400" lvl="1" indent="-336550" algn="l" rtl="0">
              <a:lnSpc>
                <a:spcPct val="70000"/>
              </a:lnSpc>
              <a:spcBef>
                <a:spcPts val="400"/>
              </a:spcBef>
              <a:spcAft>
                <a:spcPts val="0"/>
              </a:spcAft>
              <a:buSzPts val="1700"/>
              <a:buChar char="•"/>
            </a:pPr>
            <a:r>
              <a:rPr lang="en" sz="2100" b="1"/>
              <a:t>Documentation</a:t>
            </a:r>
            <a:endParaRPr sz="2100" b="1"/>
          </a:p>
          <a:p>
            <a:pPr marL="1371600" lvl="2" indent="-336550" algn="l" rtl="0">
              <a:lnSpc>
                <a:spcPct val="70000"/>
              </a:lnSpc>
              <a:spcBef>
                <a:spcPts val="0"/>
              </a:spcBef>
              <a:spcAft>
                <a:spcPts val="0"/>
              </a:spcAft>
              <a:buSzPts val="1700"/>
              <a:buChar char="•"/>
            </a:pPr>
            <a:r>
              <a:rPr lang="en" sz="1800"/>
              <a:t>Syngo review</a:t>
            </a:r>
            <a:endParaRPr sz="1800"/>
          </a:p>
          <a:p>
            <a:pPr marL="457200" lvl="0" indent="0" algn="l" rtl="0">
              <a:lnSpc>
                <a:spcPct val="70000"/>
              </a:lnSpc>
              <a:spcBef>
                <a:spcPts val="8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Image interpretation/measurement</a:t>
            </a:r>
            <a:endParaRPr/>
          </a:p>
        </p:txBody>
      </p:sp>
      <p:pic>
        <p:nvPicPr>
          <p:cNvPr id="160" name="Google Shape;160;p30"/>
          <p:cNvPicPr preferRelativeResize="0"/>
          <p:nvPr/>
        </p:nvPicPr>
        <p:blipFill>
          <a:blip r:embed="rId3">
            <a:alphaModFix/>
          </a:blip>
          <a:stretch>
            <a:fillRect/>
          </a:stretch>
        </p:blipFill>
        <p:spPr>
          <a:xfrm>
            <a:off x="1289675" y="1317269"/>
            <a:ext cx="6655456" cy="35706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Ventricular and valvular function</a:t>
            </a:r>
            <a:endParaRPr/>
          </a:p>
        </p:txBody>
      </p:sp>
      <p:sp>
        <p:nvSpPr>
          <p:cNvPr id="166" name="Google Shape;166;p31"/>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49250" algn="l" rtl="0">
              <a:spcBef>
                <a:spcPts val="800"/>
              </a:spcBef>
              <a:spcAft>
                <a:spcPts val="0"/>
              </a:spcAft>
              <a:buSzPts val="1900"/>
              <a:buChar char="•"/>
            </a:pPr>
            <a:r>
              <a:rPr lang="en" sz="2600"/>
              <a:t>Must quantify if abnormal</a:t>
            </a:r>
            <a:endParaRPr sz="2600"/>
          </a:p>
          <a:p>
            <a:pPr marL="914400" lvl="1" indent="-349250" algn="l" rtl="0">
              <a:spcBef>
                <a:spcPts val="0"/>
              </a:spcBef>
              <a:spcAft>
                <a:spcPts val="0"/>
              </a:spcAft>
              <a:buSzPts val="1900"/>
              <a:buChar char="•"/>
            </a:pPr>
            <a:r>
              <a:rPr lang="en" sz="2300"/>
              <a:t>LV - Simpson’s or 3D LVEF</a:t>
            </a:r>
            <a:endParaRPr sz="2300"/>
          </a:p>
          <a:p>
            <a:pPr marL="914400" lvl="1" indent="-349250" algn="l" rtl="0">
              <a:spcBef>
                <a:spcPts val="0"/>
              </a:spcBef>
              <a:spcAft>
                <a:spcPts val="0"/>
              </a:spcAft>
              <a:buSzPts val="1900"/>
              <a:buChar char="•"/>
            </a:pPr>
            <a:r>
              <a:rPr lang="en" sz="2300"/>
              <a:t>RV - TAPSE or s’</a:t>
            </a:r>
            <a:endParaRPr sz="2300"/>
          </a:p>
          <a:p>
            <a:pPr marL="914400" lvl="1" indent="-349250" algn="l" rtl="0">
              <a:spcBef>
                <a:spcPts val="0"/>
              </a:spcBef>
              <a:spcAft>
                <a:spcPts val="0"/>
              </a:spcAft>
              <a:buSzPts val="1900"/>
              <a:buChar char="•"/>
            </a:pPr>
            <a:r>
              <a:rPr lang="en" sz="2300"/>
              <a:t>Valvular dysfunction</a:t>
            </a:r>
            <a:endParaRPr sz="2300"/>
          </a:p>
          <a:p>
            <a:pPr marL="1371600" lvl="2" indent="-349250" algn="l" rtl="0">
              <a:spcBef>
                <a:spcPts val="0"/>
              </a:spcBef>
              <a:spcAft>
                <a:spcPts val="0"/>
              </a:spcAft>
              <a:buSzPts val="1900"/>
              <a:buChar char="•"/>
            </a:pPr>
            <a:r>
              <a:rPr lang="en" sz="2000"/>
              <a:t>At least one quantification method</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
              <a:t>Aortic root measurements	</a:t>
            </a:r>
            <a:endParaRPr/>
          </a:p>
        </p:txBody>
      </p:sp>
      <p:sp>
        <p:nvSpPr>
          <p:cNvPr id="173" name="Google Shape;173;p3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chemeClr val="dk1"/>
              </a:buClr>
              <a:buSzPts val="2100"/>
              <a:buChar char="•"/>
            </a:pPr>
            <a:r>
              <a:rPr lang="en"/>
              <a:t>LVOT and AV annulus </a:t>
            </a:r>
            <a:endParaRPr/>
          </a:p>
          <a:p>
            <a:pPr marL="520700" lvl="1" indent="-177800" algn="l" rtl="0">
              <a:lnSpc>
                <a:spcPct val="90000"/>
              </a:lnSpc>
              <a:spcBef>
                <a:spcPts val="400"/>
              </a:spcBef>
              <a:spcAft>
                <a:spcPts val="0"/>
              </a:spcAft>
              <a:buClr>
                <a:schemeClr val="dk1"/>
              </a:buClr>
              <a:buSzPts val="1800"/>
              <a:buChar char="•"/>
            </a:pPr>
            <a:r>
              <a:rPr lang="en"/>
              <a:t>Mid-systole</a:t>
            </a:r>
            <a:endParaRPr/>
          </a:p>
          <a:p>
            <a:pPr marL="520700" lvl="1" indent="-177800" algn="l" rtl="0">
              <a:lnSpc>
                <a:spcPct val="90000"/>
              </a:lnSpc>
              <a:spcBef>
                <a:spcPts val="400"/>
              </a:spcBef>
              <a:spcAft>
                <a:spcPts val="0"/>
              </a:spcAft>
              <a:buClr>
                <a:schemeClr val="dk1"/>
              </a:buClr>
              <a:buSzPts val="1800"/>
              <a:buChar char="•"/>
            </a:pPr>
            <a:r>
              <a:rPr lang="en" b="1"/>
              <a:t>Inner edge to inner edge</a:t>
            </a:r>
            <a:endParaRPr b="1"/>
          </a:p>
          <a:p>
            <a:pPr marL="520700" lvl="1" indent="-63500" algn="l" rtl="0">
              <a:lnSpc>
                <a:spcPct val="90000"/>
              </a:lnSpc>
              <a:spcBef>
                <a:spcPts val="400"/>
              </a:spcBef>
              <a:spcAft>
                <a:spcPts val="0"/>
              </a:spcAft>
              <a:buClr>
                <a:schemeClr val="dk1"/>
              </a:buClr>
              <a:buSzPts val="1800"/>
              <a:buNone/>
            </a:pPr>
            <a:endParaRPr/>
          </a:p>
          <a:p>
            <a:pPr marL="177800" lvl="0" indent="-171450" algn="l" rtl="0">
              <a:lnSpc>
                <a:spcPct val="90000"/>
              </a:lnSpc>
              <a:spcBef>
                <a:spcPts val="800"/>
              </a:spcBef>
              <a:spcAft>
                <a:spcPts val="0"/>
              </a:spcAft>
              <a:buClr>
                <a:schemeClr val="dk1"/>
              </a:buClr>
              <a:buSzPts val="2100"/>
              <a:buChar char="•"/>
            </a:pPr>
            <a:r>
              <a:rPr lang="en"/>
              <a:t>Sinuses, STJ, ascending, arch, descending</a:t>
            </a:r>
            <a:endParaRPr/>
          </a:p>
          <a:p>
            <a:pPr marL="520700" lvl="1" indent="-177800" algn="l" rtl="0">
              <a:lnSpc>
                <a:spcPct val="90000"/>
              </a:lnSpc>
              <a:spcBef>
                <a:spcPts val="400"/>
              </a:spcBef>
              <a:spcAft>
                <a:spcPts val="0"/>
              </a:spcAft>
              <a:buClr>
                <a:schemeClr val="dk1"/>
              </a:buClr>
              <a:buSzPts val="1800"/>
              <a:buChar char="•"/>
            </a:pPr>
            <a:r>
              <a:rPr lang="en"/>
              <a:t>End-diastole</a:t>
            </a:r>
            <a:endParaRPr/>
          </a:p>
          <a:p>
            <a:pPr marL="520700" lvl="1" indent="-177800" algn="l" rtl="0">
              <a:lnSpc>
                <a:spcPct val="90000"/>
              </a:lnSpc>
              <a:spcBef>
                <a:spcPts val="400"/>
              </a:spcBef>
              <a:spcAft>
                <a:spcPts val="0"/>
              </a:spcAft>
              <a:buClr>
                <a:schemeClr val="dk1"/>
              </a:buClr>
              <a:buSzPts val="1800"/>
              <a:buChar char="•"/>
            </a:pPr>
            <a:r>
              <a:rPr lang="en" b="1"/>
              <a:t>Leading edge to leading edge</a:t>
            </a:r>
            <a:endParaRPr b="1"/>
          </a:p>
        </p:txBody>
      </p:sp>
      <p:sp>
        <p:nvSpPr>
          <p:cNvPr id="174" name="Google Shape;174;p32"/>
          <p:cNvSpPr txBox="1"/>
          <p:nvPr/>
        </p:nvSpPr>
        <p:spPr>
          <a:xfrm>
            <a:off x="6818795" y="4632725"/>
            <a:ext cx="17823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0" i="0" u="none" strike="noStrike" cap="none">
                <a:solidFill>
                  <a:schemeClr val="dk1"/>
                </a:solidFill>
                <a:latin typeface="Calibri"/>
                <a:ea typeface="Calibri"/>
                <a:cs typeface="Calibri"/>
                <a:sym typeface="Calibri"/>
              </a:rPr>
              <a:t>Lang et al. 2015</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33"/>
          <p:cNvPicPr preferRelativeResize="0"/>
          <p:nvPr/>
        </p:nvPicPr>
        <p:blipFill rotWithShape="1">
          <a:blip r:embed="rId3">
            <a:alphaModFix/>
          </a:blip>
          <a:srcRect/>
          <a:stretch/>
        </p:blipFill>
        <p:spPr>
          <a:xfrm>
            <a:off x="1060847" y="0"/>
            <a:ext cx="7022306" cy="5143500"/>
          </a:xfrm>
          <a:prstGeom prst="rect">
            <a:avLst/>
          </a:prstGeom>
          <a:noFill/>
          <a:ln>
            <a:noFill/>
          </a:ln>
        </p:spPr>
      </p:pic>
      <p:sp>
        <p:nvSpPr>
          <p:cNvPr id="180" name="Google Shape;180;p33"/>
          <p:cNvSpPr txBox="1"/>
          <p:nvPr/>
        </p:nvSpPr>
        <p:spPr>
          <a:xfrm>
            <a:off x="7436644" y="4843463"/>
            <a:ext cx="1652809"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Upadhyaya et al 2021</a:t>
            </a:r>
            <a:endParaRPr sz="1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1077</Words>
  <Application>Microsoft Office PowerPoint</Application>
  <PresentationFormat>On-screen Show (16:9)</PresentationFormat>
  <Paragraphs>124</Paragraphs>
  <Slides>23</Slides>
  <Notes>23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23</vt:i4>
      </vt:variant>
    </vt:vector>
  </HeadingPairs>
  <TitlesOfParts>
    <vt:vector size="27" baseType="lpstr">
      <vt:lpstr>Arial</vt:lpstr>
      <vt:lpstr>Calibri</vt:lpstr>
      <vt:lpstr>Simple Light</vt:lpstr>
      <vt:lpstr>Office Theme</vt:lpstr>
      <vt:lpstr>QI for TEE</vt:lpstr>
      <vt:lpstr>Previous QI recommendations (Sept 2021)</vt:lpstr>
      <vt:lpstr>TEE QI audit</vt:lpstr>
      <vt:lpstr>QI Findings</vt:lpstr>
      <vt:lpstr>QI Findings</vt:lpstr>
      <vt:lpstr>Image interpretation/measurement</vt:lpstr>
      <vt:lpstr>Ventricular and valvular function</vt:lpstr>
      <vt:lpstr>Aortic root measurements </vt:lpstr>
      <vt:lpstr>PowerPoint Presentation</vt:lpstr>
      <vt:lpstr>RV measurements</vt:lpstr>
      <vt:lpstr>PowerPoint Presentation</vt:lpstr>
      <vt:lpstr>PowerPoint Presentation</vt:lpstr>
      <vt:lpstr>PowerPoint Presentation</vt:lpstr>
      <vt:lpstr>LA size measurement</vt:lpstr>
      <vt:lpstr>PowerPoint Presentation</vt:lpstr>
      <vt:lpstr>PowerPoint Presentation</vt:lpstr>
      <vt:lpstr>MV repair assessment</vt:lpstr>
      <vt:lpstr>PowerPoint Presentation</vt:lpstr>
      <vt:lpstr>MV repair assessment (cont.)</vt:lpstr>
      <vt:lpstr>Diastology</vt:lpstr>
      <vt:lpstr>PFO assessment</vt:lpstr>
      <vt:lpstr>MV gradient</vt:lpstr>
      <vt:lpstr>Documentation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QI for TEE</dc:title>
  <dc:creator>Steven Lee</dc:creator>
  <cp:lastModifiedBy>Steven Lee</cp:lastModifiedBy>
  <cp:revision>1</cp:revision>
  <dcterms:modified xsi:type="dcterms:W3CDTF">2022-06-05T00:50:07Z</dcterms:modified>
</cp:coreProperties>
</file>