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54"/>
  </p:notesMasterIdLst>
  <p:sldIdLst>
    <p:sldId id="258" r:id="rId3"/>
    <p:sldId id="259" r:id="rId4"/>
    <p:sldId id="256" r:id="rId5"/>
    <p:sldId id="257" r:id="rId6"/>
    <p:sldId id="260" r:id="rId7"/>
    <p:sldId id="261" r:id="rId8"/>
    <p:sldId id="262" r:id="rId9"/>
    <p:sldId id="263" r:id="rId10"/>
    <p:sldId id="264" r:id="rId11"/>
    <p:sldId id="265" r:id="rId12"/>
    <p:sldId id="266" r:id="rId13"/>
    <p:sldId id="301" r:id="rId14"/>
    <p:sldId id="303" r:id="rId15"/>
    <p:sldId id="310" r:id="rId16"/>
    <p:sldId id="267" r:id="rId17"/>
    <p:sldId id="268" r:id="rId18"/>
    <p:sldId id="304" r:id="rId19"/>
    <p:sldId id="270" r:id="rId20"/>
    <p:sldId id="271" r:id="rId21"/>
    <p:sldId id="272" r:id="rId22"/>
    <p:sldId id="305" r:id="rId23"/>
    <p:sldId id="273" r:id="rId24"/>
    <p:sldId id="274" r:id="rId25"/>
    <p:sldId id="275" r:id="rId26"/>
    <p:sldId id="276" r:id="rId27"/>
    <p:sldId id="300"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308" r:id="rId45"/>
    <p:sldId id="297" r:id="rId46"/>
    <p:sldId id="293" r:id="rId47"/>
    <p:sldId id="306" r:id="rId48"/>
    <p:sldId id="294" r:id="rId49"/>
    <p:sldId id="309" r:id="rId50"/>
    <p:sldId id="296" r:id="rId51"/>
    <p:sldId id="298" r:id="rId52"/>
    <p:sldId id="299" r:id="rId53"/>
  </p:sldIdLst>
  <p:sldSz cx="12192000" cy="6858000"/>
  <p:notesSz cx="6858000" cy="9144000"/>
  <p:embeddedFontLst>
    <p:embeddedFont>
      <p:font typeface="Times" panose="02020603050405020304" pitchFamily="18" charset="0"/>
      <p:regular r:id="rId55"/>
      <p:bold r:id="rId56"/>
      <p:italic r:id="rId57"/>
      <p:boldItalic r:id="rId58"/>
    </p:embeddedFont>
    <p:embeddedFont>
      <p:font typeface="Libre Franklin" panose="020B0604020202020204" charset="0"/>
      <p:regular r:id="rId59"/>
      <p:bold r:id="rId60"/>
      <p:italic r:id="rId61"/>
      <p:boldItalic r:id="rId62"/>
    </p:embeddedFont>
    <p:embeddedFont>
      <p:font typeface="Garamond" panose="02020404030301010803" pitchFamily="18"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30MfTr5EnYmiZ9obDV+KJ31FZ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1"/>
    <p:restoredTop sz="64419"/>
  </p:normalViewPr>
  <p:slideViewPr>
    <p:cSldViewPr snapToGrid="0" snapToObjects="1">
      <p:cViewPr varScale="1">
        <p:scale>
          <a:sx n="71" d="100"/>
          <a:sy n="71" d="100"/>
        </p:scale>
        <p:origin x="17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customschemas.google.com/relationships/presentationmetadata" Target="meta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9f4e7865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9f4e7865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235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9943de4b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9943de4b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2" name="Google Shape;2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84048" lvl="0" indent="-384048" algn="l" rtl="0">
              <a:lnSpc>
                <a:spcPct val="94000"/>
              </a:lnSpc>
              <a:spcBef>
                <a:spcPts val="0"/>
              </a:spcBef>
              <a:spcAft>
                <a:spcPts val="0"/>
              </a:spcAft>
              <a:buClr>
                <a:schemeClr val="dk2"/>
              </a:buClr>
              <a:buSzPts val="1600"/>
              <a:buChar char="■"/>
            </a:pPr>
            <a:r>
              <a:rPr lang="en-CA" sz="1100" dirty="0">
                <a:latin typeface="+mn-lt"/>
                <a:ea typeface="Garamond"/>
                <a:cs typeface="Garamond"/>
                <a:sym typeface="Garamond"/>
              </a:rPr>
              <a:t>The closer the BAV phenotype is to a 2-sinus type with a symmetrical non-fused cusp commissural angle, the more feasible the repair will </a:t>
            </a:r>
            <a:endParaRPr lang="en-CA" sz="1100" dirty="0">
              <a:latin typeface="+mn-lt"/>
            </a:endParaRPr>
          </a:p>
          <a:p>
            <a:pPr marL="384048" lvl="0" indent="-384048" algn="l" rtl="0">
              <a:lnSpc>
                <a:spcPct val="94000"/>
              </a:lnSpc>
              <a:spcBef>
                <a:spcPts val="1200"/>
              </a:spcBef>
              <a:spcAft>
                <a:spcPts val="0"/>
              </a:spcAft>
              <a:buClr>
                <a:schemeClr val="dk2"/>
              </a:buClr>
              <a:buSzPts val="1600"/>
              <a:buChar char="■"/>
            </a:pPr>
            <a:r>
              <a:rPr lang="en-CA" sz="1100" dirty="0">
                <a:latin typeface="+mn-lt"/>
                <a:ea typeface="Garamond"/>
                <a:cs typeface="Garamond"/>
                <a:sym typeface="Garamond"/>
              </a:rPr>
              <a:t>Otherwise, the surgeon uses techniques directed at ‘</a:t>
            </a:r>
            <a:r>
              <a:rPr lang="en-CA" sz="1100" dirty="0" err="1">
                <a:latin typeface="+mn-lt"/>
                <a:ea typeface="Garamond"/>
                <a:cs typeface="Garamond"/>
                <a:sym typeface="Garamond"/>
              </a:rPr>
              <a:t>bicuspidizing</a:t>
            </a:r>
            <a:r>
              <a:rPr lang="en-CA" sz="1100" dirty="0">
                <a:latin typeface="+mn-lt"/>
                <a:ea typeface="Garamond"/>
                <a:cs typeface="Garamond"/>
                <a:sym typeface="Garamond"/>
              </a:rPr>
              <a:t>’ the valve more (Section The bicuspid aortic valve anatomical spectrum) (Fig. 21). </a:t>
            </a:r>
            <a:endParaRPr lang="en-CA" sz="1100" dirty="0">
              <a:latin typeface="+mn-lt"/>
            </a:endParaRPr>
          </a:p>
          <a:p>
            <a:pPr marL="384048" lvl="0" indent="-384048" algn="l" rtl="0">
              <a:lnSpc>
                <a:spcPct val="94000"/>
              </a:lnSpc>
              <a:spcBef>
                <a:spcPts val="1200"/>
              </a:spcBef>
              <a:spcAft>
                <a:spcPts val="0"/>
              </a:spcAft>
              <a:buClr>
                <a:schemeClr val="dk2"/>
              </a:buClr>
              <a:buSzPts val="1600"/>
              <a:buChar char="■"/>
            </a:pPr>
            <a:r>
              <a:rPr lang="en-CA" sz="1100" dirty="0">
                <a:latin typeface="+mn-lt"/>
                <a:ea typeface="Garamond"/>
                <a:cs typeface="Garamond"/>
                <a:sym typeface="Garamond"/>
              </a:rPr>
              <a:t>If the BAV is very asymmetrical, the surgeon will treat it as a tricuspid valve instead </a:t>
            </a:r>
            <a:endParaRPr lang="en-CA" sz="1100" dirty="0">
              <a:latin typeface="+mn-lt"/>
            </a:endParaRPr>
          </a:p>
          <a:p>
            <a:pPr marL="0" lvl="0" indent="0" algn="l" rtl="0">
              <a:spcBef>
                <a:spcPts val="0"/>
              </a:spcBef>
              <a:spcAft>
                <a:spcPts val="0"/>
              </a:spcAft>
              <a:buNone/>
            </a:pPr>
            <a:endParaRPr dirty="0"/>
          </a:p>
        </p:txBody>
      </p:sp>
      <p:sp>
        <p:nvSpPr>
          <p:cNvPr id="372" name="Google Shape;37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1" name="Google Shape;38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1" name="Google Shape;4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9" name="Google Shape;41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6" name="Google Shape;42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211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9" name="Google Shape;43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Same valve repair as before but then change the root without the suture annuloplasty</a:t>
            </a:r>
          </a:p>
        </p:txBody>
      </p:sp>
    </p:spTree>
    <p:extLst>
      <p:ext uri="{BB962C8B-B14F-4D97-AF65-F5344CB8AC3E}">
        <p14:creationId xmlns:p14="http://schemas.microsoft.com/office/powerpoint/2010/main" val="621185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1" name="Google Shape;48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7" name="Google Shape;48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9943de4b9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9943de4b9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100" dirty="0">
                <a:effectLst/>
                <a:latin typeface="+mn-lt"/>
              </a:rPr>
              <a:t>In BAV- </a:t>
            </a:r>
            <a:r>
              <a:rPr lang="en-CA" sz="1100" dirty="0" err="1">
                <a:effectLst/>
                <a:latin typeface="+mn-lt"/>
              </a:rPr>
              <a:t>thian</a:t>
            </a:r>
            <a:r>
              <a:rPr lang="en-CA" sz="1100" dirty="0">
                <a:effectLst/>
                <a:latin typeface="+mn-lt"/>
              </a:rPr>
              <a:t> obliteration of the commissural area is present </a:t>
            </a:r>
            <a:endParaRPr lang="en-CA" sz="1100" dirty="0">
              <a:latin typeface="+mn-lt"/>
            </a:endParaRP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r>
              <a:rPr lang="en-CA" b="0" i="0" u="none" strike="noStrike" dirty="0">
                <a:solidFill>
                  <a:srgbClr val="444444"/>
                </a:solidFill>
                <a:effectLst/>
                <a:latin typeface="CooperHewitt"/>
              </a:rPr>
              <a:t>Dr. Hans Sievers </a:t>
            </a:r>
          </a:p>
          <a:p>
            <a:pPr marL="0" lvl="0" indent="0" algn="l" rtl="0">
              <a:spcBef>
                <a:spcPts val="0"/>
              </a:spcBef>
              <a:spcAft>
                <a:spcPts val="0"/>
              </a:spcAft>
              <a:buNone/>
            </a:pPr>
            <a:r>
              <a:rPr lang="en-CA" b="0" i="0" u="none" strike="noStrike" dirty="0">
                <a:solidFill>
                  <a:srgbClr val="444444"/>
                </a:solidFill>
                <a:effectLst/>
                <a:latin typeface="CooperHewitt"/>
              </a:rPr>
              <a:t>Cardiothoracic surgeon</a:t>
            </a:r>
          </a:p>
          <a:p>
            <a:pPr marL="0" lvl="0" indent="0" algn="l" rtl="0">
              <a:spcBef>
                <a:spcPts val="0"/>
              </a:spcBef>
              <a:spcAft>
                <a:spcPts val="0"/>
              </a:spcAft>
              <a:buNone/>
            </a:pPr>
            <a:r>
              <a:rPr lang="en-CA" b="0" i="0" u="none" strike="noStrike" dirty="0">
                <a:solidFill>
                  <a:srgbClr val="444444"/>
                </a:solidFill>
                <a:effectLst/>
                <a:latin typeface="CooperHewitt"/>
              </a:rPr>
              <a:t>Lübeck</a:t>
            </a:r>
            <a:endParaRPr lang="en-CA" dirty="0"/>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b="0" i="0" u="none" strike="noStrike" dirty="0">
                <a:solidFill>
                  <a:srgbClr val="333333"/>
                </a:solidFill>
                <a:effectLst/>
                <a:latin typeface="CooperHewitt"/>
              </a:rPr>
              <a:t>Dr. Claudia </a:t>
            </a:r>
            <a:r>
              <a:rPr lang="en-CA" b="0" i="0" u="none" strike="noStrike" dirty="0" err="1">
                <a:solidFill>
                  <a:srgbClr val="333333"/>
                </a:solidFill>
                <a:effectLst/>
                <a:latin typeface="CooperHewitt"/>
              </a:rPr>
              <a:t>Schmidtke</a:t>
            </a:r>
            <a:r>
              <a:rPr lang="en-CA" b="0" i="0" u="none" strike="noStrike" dirty="0">
                <a:solidFill>
                  <a:srgbClr val="333333"/>
                </a:solidFill>
                <a:effectLst/>
                <a:latin typeface="CooperHewitt"/>
              </a:rPr>
              <a:t>- Cardio thoracic surgeon in Germany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b="0" i="0" u="none" strike="noStrike" dirty="0">
                <a:solidFill>
                  <a:srgbClr val="444444"/>
                </a:solidFill>
                <a:effectLst/>
                <a:latin typeface="CooperHewitt"/>
              </a:rPr>
              <a:t>Professor of Cardiac Surgery in Germany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b="0" i="0" u="none" strike="noStrike" dirty="0">
              <a:solidFill>
                <a:srgbClr val="333333"/>
              </a:solidFill>
              <a:effectLst/>
              <a:latin typeface="CooperHewit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b="0" i="0" u="none" strike="noStrike" dirty="0">
              <a:solidFill>
                <a:srgbClr val="333333"/>
              </a:solidFill>
              <a:effectLst/>
              <a:latin typeface="CooperHewit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b="0" i="0" u="none" strike="noStrike" dirty="0">
              <a:solidFill>
                <a:srgbClr val="333333"/>
              </a:solidFill>
              <a:effectLst/>
              <a:latin typeface="CooperHewit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b="0" i="0" u="none" strike="noStrike" dirty="0">
              <a:solidFill>
                <a:srgbClr val="333333"/>
              </a:solidFill>
              <a:effectLst/>
              <a:latin typeface="CooperHewitt"/>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Sievers 1</a:t>
            </a:r>
            <a:endParaRPr dirty="0"/>
          </a:p>
          <a:p>
            <a:pPr marL="0" lvl="0" indent="0" algn="l" rtl="0">
              <a:spcBef>
                <a:spcPts val="0"/>
              </a:spcBef>
              <a:spcAft>
                <a:spcPts val="0"/>
              </a:spcAft>
              <a:buNone/>
            </a:pPr>
            <a:r>
              <a:rPr lang="en-CA" dirty="0"/>
              <a:t>Sievers 2</a:t>
            </a:r>
            <a:endParaRPr dirty="0"/>
          </a:p>
          <a:p>
            <a:pPr marL="0" lvl="0" indent="0" algn="l" rtl="0">
              <a:spcBef>
                <a:spcPts val="0"/>
              </a:spcBef>
              <a:spcAft>
                <a:spcPts val="0"/>
              </a:spcAft>
              <a:buNone/>
            </a:pPr>
            <a:r>
              <a:rPr lang="en-CA" dirty="0"/>
              <a:t>Sievers </a:t>
            </a:r>
            <a:endParaRPr dirty="0"/>
          </a:p>
        </p:txBody>
      </p:sp>
      <p:sp>
        <p:nvSpPr>
          <p:cNvPr id="136" name="Google Shape;1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err="1"/>
              <a:t>Michelena</a:t>
            </a:r>
            <a:r>
              <a:rPr lang="en-CA" dirty="0"/>
              <a:t>- MAYO CLINIC</a:t>
            </a:r>
            <a:endParaRPr dirty="0"/>
          </a:p>
        </p:txBody>
      </p:sp>
      <p:sp>
        <p:nvSpPr>
          <p:cNvPr id="144" name="Google Shape;14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12"/>
        <p:cNvGrpSpPr/>
        <p:nvPr/>
      </p:nvGrpSpPr>
      <p:grpSpPr>
        <a:xfrm>
          <a:off x="0" y="0"/>
          <a:ext cx="0" cy="0"/>
          <a:chOff x="0" y="0"/>
          <a:chExt cx="0" cy="0"/>
        </a:xfrm>
      </p:grpSpPr>
      <p:sp>
        <p:nvSpPr>
          <p:cNvPr id="13" name="Google Shape;13;p43"/>
          <p:cNvSpPr txBox="1">
            <a:spLocks noGrp="1"/>
          </p:cNvSpPr>
          <p:nvPr>
            <p:ph type="ctrTitle"/>
          </p:nvPr>
        </p:nvSpPr>
        <p:spPr>
          <a:xfrm>
            <a:off x="1915128" y="1788454"/>
            <a:ext cx="8361229" cy="2098226"/>
          </a:xfrm>
          <a:prstGeom prst="rect">
            <a:avLst/>
          </a:prstGeom>
          <a:noFill/>
          <a:ln>
            <a:noFill/>
          </a:ln>
        </p:spPr>
        <p:txBody>
          <a:bodyPr spcFirstLastPara="1" wrap="square" lIns="91425" tIns="45700" rIns="91425" bIns="45700" anchor="b" anchorCtr="0">
            <a:noAutofit/>
          </a:bodyPr>
          <a:lstStyle>
            <a:lvl1pPr lvl="0" algn="ctr">
              <a:lnSpc>
                <a:spcPct val="89000"/>
              </a:lnSpc>
              <a:spcBef>
                <a:spcPts val="0"/>
              </a:spcBef>
              <a:spcAft>
                <a:spcPts val="0"/>
              </a:spcAft>
              <a:buClr>
                <a:schemeClr val="dk2"/>
              </a:buClr>
              <a:buSzPts val="7200"/>
              <a:buFont typeface="Libre Franklin"/>
              <a:buNone/>
              <a:defRPr sz="72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3"/>
          <p:cNvSpPr txBox="1">
            <a:spLocks noGrp="1"/>
          </p:cNvSpPr>
          <p:nvPr>
            <p:ph type="subTitle" idx="1"/>
          </p:nvPr>
        </p:nvSpPr>
        <p:spPr>
          <a:xfrm>
            <a:off x="2679906" y="3956279"/>
            <a:ext cx="6831673" cy="1086237"/>
          </a:xfrm>
          <a:prstGeom prst="rect">
            <a:avLst/>
          </a:prstGeom>
          <a:noFill/>
          <a:ln>
            <a:noFill/>
          </a:ln>
        </p:spPr>
        <p:txBody>
          <a:bodyPr spcFirstLastPara="1" wrap="square" lIns="91425" tIns="45700" rIns="91425" bIns="45700" anchor="t" anchorCtr="0">
            <a:normAutofit/>
          </a:bodyPr>
          <a:lstStyle>
            <a:lvl1pPr lvl="0" algn="ctr">
              <a:lnSpc>
                <a:spcPct val="112000"/>
              </a:lnSpc>
              <a:spcBef>
                <a:spcPts val="0"/>
              </a:spcBef>
              <a:spcAft>
                <a:spcPts val="0"/>
              </a:spcAft>
              <a:buClr>
                <a:schemeClr val="dk2"/>
              </a:buClr>
              <a:buSzPts val="2300"/>
              <a:buNone/>
              <a:defRPr sz="2300"/>
            </a:lvl1pPr>
            <a:lvl2pPr lvl="1" algn="ctr">
              <a:lnSpc>
                <a:spcPct val="94000"/>
              </a:lnSpc>
              <a:spcBef>
                <a:spcPts val="500"/>
              </a:spcBef>
              <a:spcAft>
                <a:spcPts val="0"/>
              </a:spcAft>
              <a:buClr>
                <a:schemeClr val="dk2"/>
              </a:buClr>
              <a:buSzPts val="2000"/>
              <a:buNone/>
              <a:defRPr sz="2000"/>
            </a:lvl2pPr>
            <a:lvl3pPr lvl="2" algn="ctr">
              <a:lnSpc>
                <a:spcPct val="94000"/>
              </a:lnSpc>
              <a:spcBef>
                <a:spcPts val="500"/>
              </a:spcBef>
              <a:spcAft>
                <a:spcPts val="0"/>
              </a:spcAft>
              <a:buClr>
                <a:schemeClr val="dk2"/>
              </a:buClr>
              <a:buSzPts val="1800"/>
              <a:buNone/>
              <a:defRPr sz="1800"/>
            </a:lvl3pPr>
            <a:lvl4pPr lvl="3" algn="ctr">
              <a:lnSpc>
                <a:spcPct val="94000"/>
              </a:lnSpc>
              <a:spcBef>
                <a:spcPts val="500"/>
              </a:spcBef>
              <a:spcAft>
                <a:spcPts val="0"/>
              </a:spcAft>
              <a:buClr>
                <a:schemeClr val="dk2"/>
              </a:buClr>
              <a:buSzPts val="1600"/>
              <a:buNone/>
              <a:defRPr sz="1600"/>
            </a:lvl4pPr>
            <a:lvl5pPr lvl="4" algn="ctr">
              <a:lnSpc>
                <a:spcPct val="94000"/>
              </a:lnSpc>
              <a:spcBef>
                <a:spcPts val="500"/>
              </a:spcBef>
              <a:spcAft>
                <a:spcPts val="0"/>
              </a:spcAft>
              <a:buClr>
                <a:schemeClr val="dk2"/>
              </a:buClr>
              <a:buSzPts val="1600"/>
              <a:buNone/>
              <a:defRPr sz="1600"/>
            </a:lvl5pPr>
            <a:lvl6pPr lvl="5" algn="ctr">
              <a:lnSpc>
                <a:spcPct val="94000"/>
              </a:lnSpc>
              <a:spcBef>
                <a:spcPts val="500"/>
              </a:spcBef>
              <a:spcAft>
                <a:spcPts val="0"/>
              </a:spcAft>
              <a:buClr>
                <a:schemeClr val="dk2"/>
              </a:buClr>
              <a:buSzPts val="1600"/>
              <a:buNone/>
              <a:defRPr sz="1600"/>
            </a:lvl6pPr>
            <a:lvl7pPr lvl="6" algn="ctr">
              <a:lnSpc>
                <a:spcPct val="94000"/>
              </a:lnSpc>
              <a:spcBef>
                <a:spcPts val="500"/>
              </a:spcBef>
              <a:spcAft>
                <a:spcPts val="0"/>
              </a:spcAft>
              <a:buClr>
                <a:schemeClr val="dk2"/>
              </a:buClr>
              <a:buSzPts val="1600"/>
              <a:buNone/>
              <a:defRPr sz="1600"/>
            </a:lvl7pPr>
            <a:lvl8pPr lvl="7" algn="ctr">
              <a:lnSpc>
                <a:spcPct val="94000"/>
              </a:lnSpc>
              <a:spcBef>
                <a:spcPts val="500"/>
              </a:spcBef>
              <a:spcAft>
                <a:spcPts val="0"/>
              </a:spcAft>
              <a:buClr>
                <a:schemeClr val="dk2"/>
              </a:buClr>
              <a:buSzPts val="1600"/>
              <a:buNone/>
              <a:defRPr sz="1600"/>
            </a:lvl8pPr>
            <a:lvl9pPr lvl="8" algn="ctr">
              <a:lnSpc>
                <a:spcPct val="94000"/>
              </a:lnSpc>
              <a:spcBef>
                <a:spcPts val="500"/>
              </a:spcBef>
              <a:spcAft>
                <a:spcPts val="200"/>
              </a:spcAft>
              <a:buClr>
                <a:schemeClr val="dk2"/>
              </a:buClr>
              <a:buSzPts val="1600"/>
              <a:buNone/>
              <a:defRPr sz="1600"/>
            </a:lvl9pPr>
          </a:lstStyle>
          <a:p>
            <a:endParaRPr/>
          </a:p>
        </p:txBody>
      </p:sp>
      <p:sp>
        <p:nvSpPr>
          <p:cNvPr id="15" name="Google Shape;15;p43"/>
          <p:cNvSpPr txBox="1">
            <a:spLocks noGrp="1"/>
          </p:cNvSpPr>
          <p:nvPr>
            <p:ph type="dt" idx="10"/>
          </p:nvPr>
        </p:nvSpPr>
        <p:spPr>
          <a:xfrm>
            <a:off x="752858" y="6453386"/>
            <a:ext cx="1607944"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3"/>
          <p:cNvSpPr txBox="1">
            <a:spLocks noGrp="1"/>
          </p:cNvSpPr>
          <p:nvPr>
            <p:ph type="ftr" idx="11"/>
          </p:nvPr>
        </p:nvSpPr>
        <p:spPr>
          <a:xfrm>
            <a:off x="2584054" y="6453386"/>
            <a:ext cx="7023377" cy="40461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3"/>
          <p:cNvSpPr txBox="1">
            <a:spLocks noGrp="1"/>
          </p:cNvSpPr>
          <p:nvPr>
            <p:ph type="sldNum" idx="12"/>
          </p:nvPr>
        </p:nvSpPr>
        <p:spPr>
          <a:xfrm>
            <a:off x="9830683"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2"/>
                </a:solidFill>
                <a:latin typeface="Libre Franklin"/>
                <a:ea typeface="Libre Franklin"/>
                <a:cs typeface="Libre Franklin"/>
                <a:sym typeface="Libre Franklin"/>
              </a:defRPr>
            </a:lvl1pPr>
            <a:lvl2pPr marL="0" lvl="1" indent="0" algn="r">
              <a:spcBef>
                <a:spcPts val="0"/>
              </a:spcBef>
              <a:buNone/>
              <a:defRPr sz="1200" b="0" i="0" u="none" strike="noStrike" cap="none">
                <a:solidFill>
                  <a:schemeClr val="dk2"/>
                </a:solidFill>
                <a:latin typeface="Libre Franklin"/>
                <a:ea typeface="Libre Franklin"/>
                <a:cs typeface="Libre Franklin"/>
                <a:sym typeface="Libre Franklin"/>
              </a:defRPr>
            </a:lvl2pPr>
            <a:lvl3pPr marL="0" lvl="2" indent="0" algn="r">
              <a:spcBef>
                <a:spcPts val="0"/>
              </a:spcBef>
              <a:buNone/>
              <a:defRPr sz="1200" b="0" i="0" u="none" strike="noStrike" cap="none">
                <a:solidFill>
                  <a:schemeClr val="dk2"/>
                </a:solidFill>
                <a:latin typeface="Libre Franklin"/>
                <a:ea typeface="Libre Franklin"/>
                <a:cs typeface="Libre Franklin"/>
                <a:sym typeface="Libre Franklin"/>
              </a:defRPr>
            </a:lvl3pPr>
            <a:lvl4pPr marL="0" lvl="3" indent="0" algn="r">
              <a:spcBef>
                <a:spcPts val="0"/>
              </a:spcBef>
              <a:buNone/>
              <a:defRPr sz="1200" b="0" i="0" u="none" strike="noStrike" cap="none">
                <a:solidFill>
                  <a:schemeClr val="dk2"/>
                </a:solidFill>
                <a:latin typeface="Libre Franklin"/>
                <a:ea typeface="Libre Franklin"/>
                <a:cs typeface="Libre Franklin"/>
                <a:sym typeface="Libre Franklin"/>
              </a:defRPr>
            </a:lvl4pPr>
            <a:lvl5pPr marL="0" lvl="4" indent="0" algn="r">
              <a:spcBef>
                <a:spcPts val="0"/>
              </a:spcBef>
              <a:buNone/>
              <a:defRPr sz="1200" b="0" i="0" u="none" strike="noStrike" cap="none">
                <a:solidFill>
                  <a:schemeClr val="dk2"/>
                </a:solidFill>
                <a:latin typeface="Libre Franklin"/>
                <a:ea typeface="Libre Franklin"/>
                <a:cs typeface="Libre Franklin"/>
                <a:sym typeface="Libre Franklin"/>
              </a:defRPr>
            </a:lvl5pPr>
            <a:lvl6pPr marL="0" lvl="5" indent="0" algn="r">
              <a:spcBef>
                <a:spcPts val="0"/>
              </a:spcBef>
              <a:buNone/>
              <a:defRPr sz="1200" b="0" i="0" u="none" strike="noStrike" cap="none">
                <a:solidFill>
                  <a:schemeClr val="dk2"/>
                </a:solidFill>
                <a:latin typeface="Libre Franklin"/>
                <a:ea typeface="Libre Franklin"/>
                <a:cs typeface="Libre Franklin"/>
                <a:sym typeface="Libre Franklin"/>
              </a:defRPr>
            </a:lvl6pPr>
            <a:lvl7pPr marL="0" lvl="6" indent="0" algn="r">
              <a:spcBef>
                <a:spcPts val="0"/>
              </a:spcBef>
              <a:buNone/>
              <a:defRPr sz="1200" b="0" i="0" u="none" strike="noStrike" cap="none">
                <a:solidFill>
                  <a:schemeClr val="dk2"/>
                </a:solidFill>
                <a:latin typeface="Libre Franklin"/>
                <a:ea typeface="Libre Franklin"/>
                <a:cs typeface="Libre Franklin"/>
                <a:sym typeface="Libre Franklin"/>
              </a:defRPr>
            </a:lvl7pPr>
            <a:lvl8pPr marL="0" lvl="7" indent="0" algn="r">
              <a:spcBef>
                <a:spcPts val="0"/>
              </a:spcBef>
              <a:buNone/>
              <a:defRPr sz="1200" b="0" i="0" u="none" strike="noStrike" cap="none">
                <a:solidFill>
                  <a:schemeClr val="dk2"/>
                </a:solidFill>
                <a:latin typeface="Libre Franklin"/>
                <a:ea typeface="Libre Franklin"/>
                <a:cs typeface="Libre Franklin"/>
                <a:sym typeface="Libre Franklin"/>
              </a:defRPr>
            </a:lvl8pPr>
            <a:lvl9pPr marL="0" lvl="8" indent="0" algn="r">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grpSp>
        <p:nvGrpSpPr>
          <p:cNvPr id="18" name="Google Shape;18;p43"/>
          <p:cNvGrpSpPr/>
          <p:nvPr/>
        </p:nvGrpSpPr>
        <p:grpSpPr>
          <a:xfrm>
            <a:off x="752858" y="744469"/>
            <a:ext cx="10674117" cy="5349671"/>
            <a:chOff x="752858" y="744469"/>
            <a:chExt cx="10674117" cy="5349671"/>
          </a:xfrm>
        </p:grpSpPr>
        <p:sp>
          <p:nvSpPr>
            <p:cNvPr id="19" name="Google Shape;19;p43"/>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0" name="Google Shape;20;p43"/>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5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54"/>
          <p:cNvSpPr txBox="1">
            <a:spLocks noGrp="1"/>
          </p:cNvSpPr>
          <p:nvPr>
            <p:ph type="body" idx="1"/>
          </p:nvPr>
        </p:nvSpPr>
        <p:spPr>
          <a:xfrm rot="5400000">
            <a:off x="4386263" y="-719137"/>
            <a:ext cx="3571875"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80" name="Google Shape;80;p54"/>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4"/>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55"/>
          <p:cNvSpPr txBox="1">
            <a:spLocks noGrp="1"/>
          </p:cNvSpPr>
          <p:nvPr>
            <p:ph type="title"/>
          </p:nvPr>
        </p:nvSpPr>
        <p:spPr>
          <a:xfrm rot="5400000">
            <a:off x="7757822" y="2462895"/>
            <a:ext cx="5243244" cy="1565766"/>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5"/>
          <p:cNvSpPr txBox="1">
            <a:spLocks noGrp="1"/>
          </p:cNvSpPr>
          <p:nvPr>
            <p:ph type="body" idx="1"/>
          </p:nvPr>
        </p:nvSpPr>
        <p:spPr>
          <a:xfrm rot="5400000">
            <a:off x="2839799" y="-844042"/>
            <a:ext cx="5243244" cy="8179641"/>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86" name="Google Shape;86;p55"/>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5"/>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4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46"/>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lt2"/>
              </a:buClr>
              <a:buSzPts val="1800"/>
              <a:buChar char="■"/>
              <a:defRPr/>
            </a:lvl1pPr>
            <a:lvl2pPr marL="914400" lvl="1" indent="-342900" algn="l">
              <a:lnSpc>
                <a:spcPct val="94000"/>
              </a:lnSpc>
              <a:spcBef>
                <a:spcPts val="500"/>
              </a:spcBef>
              <a:spcAft>
                <a:spcPts val="0"/>
              </a:spcAft>
              <a:buClr>
                <a:schemeClr val="lt2"/>
              </a:buClr>
              <a:buSzPts val="1800"/>
              <a:buChar char="–"/>
              <a:defRPr/>
            </a:lvl2pPr>
            <a:lvl3pPr marL="1371600" lvl="2" indent="-342900" algn="l">
              <a:lnSpc>
                <a:spcPct val="94000"/>
              </a:lnSpc>
              <a:spcBef>
                <a:spcPts val="500"/>
              </a:spcBef>
              <a:spcAft>
                <a:spcPts val="0"/>
              </a:spcAft>
              <a:buClr>
                <a:schemeClr val="lt2"/>
              </a:buClr>
              <a:buSzPts val="1800"/>
              <a:buChar char="■"/>
              <a:defRPr/>
            </a:lvl3pPr>
            <a:lvl4pPr marL="1828800" lvl="3" indent="-342900" algn="l">
              <a:lnSpc>
                <a:spcPct val="94000"/>
              </a:lnSpc>
              <a:spcBef>
                <a:spcPts val="500"/>
              </a:spcBef>
              <a:spcAft>
                <a:spcPts val="0"/>
              </a:spcAft>
              <a:buClr>
                <a:schemeClr val="lt2"/>
              </a:buClr>
              <a:buSzPts val="1800"/>
              <a:buChar char="–"/>
              <a:defRPr/>
            </a:lvl4pPr>
            <a:lvl5pPr marL="2286000" lvl="4" indent="-342900" algn="l">
              <a:lnSpc>
                <a:spcPct val="94000"/>
              </a:lnSpc>
              <a:spcBef>
                <a:spcPts val="500"/>
              </a:spcBef>
              <a:spcAft>
                <a:spcPts val="0"/>
              </a:spcAft>
              <a:buClr>
                <a:schemeClr val="lt2"/>
              </a:buClr>
              <a:buSzPts val="1800"/>
              <a:buChar char="■"/>
              <a:defRPr/>
            </a:lvl5pPr>
            <a:lvl6pPr marL="2743200" lvl="5" indent="-342900" algn="l">
              <a:lnSpc>
                <a:spcPct val="94000"/>
              </a:lnSpc>
              <a:spcBef>
                <a:spcPts val="500"/>
              </a:spcBef>
              <a:spcAft>
                <a:spcPts val="0"/>
              </a:spcAft>
              <a:buClr>
                <a:schemeClr val="lt2"/>
              </a:buClr>
              <a:buSzPts val="1800"/>
              <a:buChar char="–"/>
              <a:defRPr/>
            </a:lvl6pPr>
            <a:lvl7pPr marL="3200400" lvl="6" indent="-342900" algn="l">
              <a:lnSpc>
                <a:spcPct val="94000"/>
              </a:lnSpc>
              <a:spcBef>
                <a:spcPts val="500"/>
              </a:spcBef>
              <a:spcAft>
                <a:spcPts val="0"/>
              </a:spcAft>
              <a:buClr>
                <a:schemeClr val="lt2"/>
              </a:buClr>
              <a:buSzPts val="1800"/>
              <a:buChar char="■"/>
              <a:defRPr/>
            </a:lvl7pPr>
            <a:lvl8pPr marL="3657600" lvl="7" indent="-342900" algn="l">
              <a:lnSpc>
                <a:spcPct val="94000"/>
              </a:lnSpc>
              <a:spcBef>
                <a:spcPts val="500"/>
              </a:spcBef>
              <a:spcAft>
                <a:spcPts val="0"/>
              </a:spcAft>
              <a:buClr>
                <a:schemeClr val="lt2"/>
              </a:buClr>
              <a:buSzPts val="1800"/>
              <a:buChar char="–"/>
              <a:defRPr/>
            </a:lvl8pPr>
            <a:lvl9pPr marL="4114800" lvl="8" indent="-342900" algn="l">
              <a:lnSpc>
                <a:spcPct val="94000"/>
              </a:lnSpc>
              <a:spcBef>
                <a:spcPts val="500"/>
              </a:spcBef>
              <a:spcAft>
                <a:spcPts val="200"/>
              </a:spcAft>
              <a:buClr>
                <a:schemeClr val="lt2"/>
              </a:buClr>
              <a:buSzPts val="1800"/>
              <a:buChar char="■"/>
              <a:defRPr/>
            </a:lvl9pPr>
          </a:lstStyle>
          <a:p>
            <a:endParaRPr/>
          </a:p>
        </p:txBody>
      </p:sp>
      <p:sp>
        <p:nvSpPr>
          <p:cNvPr id="99" name="Google Shape;99;p46"/>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6"/>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4"/>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4000"/>
              </a:lnSpc>
              <a:spcBef>
                <a:spcPts val="1000"/>
              </a:spcBef>
              <a:spcAft>
                <a:spcPts val="0"/>
              </a:spcAft>
              <a:buClr>
                <a:schemeClr val="dk2"/>
              </a:buClr>
              <a:buSzPts val="1800"/>
              <a:buChar char="■"/>
              <a:defRPr/>
            </a:lvl1pPr>
            <a:lvl2pPr marL="914400" lvl="1" indent="-342900" algn="l">
              <a:lnSpc>
                <a:spcPct val="94000"/>
              </a:lnSpc>
              <a:spcBef>
                <a:spcPts val="500"/>
              </a:spcBef>
              <a:spcAft>
                <a:spcPts val="0"/>
              </a:spcAft>
              <a:buClr>
                <a:schemeClr val="dk2"/>
              </a:buClr>
              <a:buSzPts val="1800"/>
              <a:buChar char="–"/>
              <a:defRPr/>
            </a:lvl2pPr>
            <a:lvl3pPr marL="1371600" lvl="2" indent="-342900" algn="l">
              <a:lnSpc>
                <a:spcPct val="94000"/>
              </a:lnSpc>
              <a:spcBef>
                <a:spcPts val="500"/>
              </a:spcBef>
              <a:spcAft>
                <a:spcPts val="0"/>
              </a:spcAft>
              <a:buClr>
                <a:schemeClr val="dk2"/>
              </a:buClr>
              <a:buSzPts val="1800"/>
              <a:buChar char="■"/>
              <a:defRPr/>
            </a:lvl3pPr>
            <a:lvl4pPr marL="1828800" lvl="3" indent="-342900" algn="l">
              <a:lnSpc>
                <a:spcPct val="94000"/>
              </a:lnSpc>
              <a:spcBef>
                <a:spcPts val="500"/>
              </a:spcBef>
              <a:spcAft>
                <a:spcPts val="0"/>
              </a:spcAft>
              <a:buClr>
                <a:schemeClr val="dk2"/>
              </a:buClr>
              <a:buSzPts val="1800"/>
              <a:buChar char="–"/>
              <a:defRPr/>
            </a:lvl4pPr>
            <a:lvl5pPr marL="2286000" lvl="4" indent="-342900" algn="l">
              <a:lnSpc>
                <a:spcPct val="94000"/>
              </a:lnSpc>
              <a:spcBef>
                <a:spcPts val="500"/>
              </a:spcBef>
              <a:spcAft>
                <a:spcPts val="0"/>
              </a:spcAft>
              <a:buClr>
                <a:schemeClr val="dk2"/>
              </a:buClr>
              <a:buSzPts val="1800"/>
              <a:buChar char="■"/>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24" name="Google Shape;24;p44"/>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4"/>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4"/>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27"/>
        <p:cNvGrpSpPr/>
        <p:nvPr/>
      </p:nvGrpSpPr>
      <p:grpSpPr>
        <a:xfrm>
          <a:off x="0" y="0"/>
          <a:ext cx="0" cy="0"/>
          <a:chOff x="0" y="0"/>
          <a:chExt cx="0" cy="0"/>
        </a:xfrm>
      </p:grpSpPr>
      <p:sp>
        <p:nvSpPr>
          <p:cNvPr id="28" name="Google Shape;28;p47"/>
          <p:cNvSpPr txBox="1">
            <a:spLocks noGrp="1"/>
          </p:cNvSpPr>
          <p:nvPr>
            <p:ph type="title"/>
          </p:nvPr>
        </p:nvSpPr>
        <p:spPr>
          <a:xfrm>
            <a:off x="765025" y="1301360"/>
            <a:ext cx="9612971" cy="2852737"/>
          </a:xfrm>
          <a:prstGeom prst="rect">
            <a:avLst/>
          </a:prstGeom>
          <a:noFill/>
          <a:ln>
            <a:noFill/>
          </a:ln>
        </p:spPr>
        <p:txBody>
          <a:bodyPr spcFirstLastPara="1" wrap="square" lIns="91425" tIns="45700" rIns="91425" bIns="45700" anchor="b" anchorCtr="0">
            <a:normAutofit/>
          </a:bodyPr>
          <a:lstStyle>
            <a:lvl1pPr lvl="0" algn="r">
              <a:lnSpc>
                <a:spcPct val="89000"/>
              </a:lnSpc>
              <a:spcBef>
                <a:spcPts val="0"/>
              </a:spcBef>
              <a:spcAft>
                <a:spcPts val="0"/>
              </a:spcAft>
              <a:buClr>
                <a:schemeClr val="lt2"/>
              </a:buClr>
              <a:buSzPts val="7200"/>
              <a:buFont typeface="Libre Franklin"/>
              <a:buNone/>
              <a:defRPr sz="7200" cap="none">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7"/>
          <p:cNvSpPr txBox="1">
            <a:spLocks noGrp="1"/>
          </p:cNvSpPr>
          <p:nvPr>
            <p:ph type="body" idx="1"/>
          </p:nvPr>
        </p:nvSpPr>
        <p:spPr>
          <a:xfrm>
            <a:off x="765025" y="4216328"/>
            <a:ext cx="9612971" cy="1143324"/>
          </a:xfrm>
          <a:prstGeom prst="rect">
            <a:avLst/>
          </a:prstGeom>
          <a:noFill/>
          <a:ln>
            <a:noFill/>
          </a:ln>
        </p:spPr>
        <p:txBody>
          <a:bodyPr spcFirstLastPara="1" wrap="square" lIns="91425" tIns="45700" rIns="91425" bIns="45700" anchor="t" anchorCtr="0">
            <a:normAutofit/>
          </a:bodyPr>
          <a:lstStyle>
            <a:lvl1pPr marL="457200" lvl="0" indent="-228600" algn="r">
              <a:lnSpc>
                <a:spcPct val="112000"/>
              </a:lnSpc>
              <a:spcBef>
                <a:spcPts val="0"/>
              </a:spcBef>
              <a:spcAft>
                <a:spcPts val="0"/>
              </a:spcAft>
              <a:buClr>
                <a:schemeClr val="lt2"/>
              </a:buClr>
              <a:buSzPts val="2400"/>
              <a:buNone/>
              <a:defRPr sz="2400">
                <a:solidFill>
                  <a:schemeClr val="lt2"/>
                </a:solidFill>
              </a:defRPr>
            </a:lvl1pPr>
            <a:lvl2pPr marL="914400" lvl="1" indent="-228600" algn="l">
              <a:lnSpc>
                <a:spcPct val="94000"/>
              </a:lnSpc>
              <a:spcBef>
                <a:spcPts val="500"/>
              </a:spcBef>
              <a:spcAft>
                <a:spcPts val="0"/>
              </a:spcAft>
              <a:buClr>
                <a:schemeClr val="lt1"/>
              </a:buClr>
              <a:buSzPts val="2000"/>
              <a:buNone/>
              <a:defRPr sz="2000">
                <a:solidFill>
                  <a:schemeClr val="lt1"/>
                </a:solidFill>
              </a:defRPr>
            </a:lvl2pPr>
            <a:lvl3pPr marL="1371600" lvl="2" indent="-228600" algn="l">
              <a:lnSpc>
                <a:spcPct val="94000"/>
              </a:lnSpc>
              <a:spcBef>
                <a:spcPts val="500"/>
              </a:spcBef>
              <a:spcAft>
                <a:spcPts val="0"/>
              </a:spcAft>
              <a:buClr>
                <a:schemeClr val="lt1"/>
              </a:buClr>
              <a:buSzPts val="1800"/>
              <a:buNone/>
              <a:defRPr sz="1800">
                <a:solidFill>
                  <a:schemeClr val="lt1"/>
                </a:solidFill>
              </a:defRPr>
            </a:lvl3pPr>
            <a:lvl4pPr marL="1828800" lvl="3" indent="-228600" algn="l">
              <a:lnSpc>
                <a:spcPct val="94000"/>
              </a:lnSpc>
              <a:spcBef>
                <a:spcPts val="500"/>
              </a:spcBef>
              <a:spcAft>
                <a:spcPts val="0"/>
              </a:spcAft>
              <a:buClr>
                <a:schemeClr val="lt1"/>
              </a:buClr>
              <a:buSzPts val="1600"/>
              <a:buNone/>
              <a:defRPr sz="1600">
                <a:solidFill>
                  <a:schemeClr val="lt1"/>
                </a:solidFill>
              </a:defRPr>
            </a:lvl4pPr>
            <a:lvl5pPr marL="2286000" lvl="4" indent="-228600" algn="l">
              <a:lnSpc>
                <a:spcPct val="94000"/>
              </a:lnSpc>
              <a:spcBef>
                <a:spcPts val="500"/>
              </a:spcBef>
              <a:spcAft>
                <a:spcPts val="0"/>
              </a:spcAft>
              <a:buClr>
                <a:schemeClr val="lt1"/>
              </a:buClr>
              <a:buSzPts val="1600"/>
              <a:buNone/>
              <a:defRPr sz="1600">
                <a:solidFill>
                  <a:schemeClr val="lt1"/>
                </a:solidFill>
              </a:defRPr>
            </a:lvl5pPr>
            <a:lvl6pPr marL="2743200" lvl="5" indent="-228600" algn="l">
              <a:lnSpc>
                <a:spcPct val="94000"/>
              </a:lnSpc>
              <a:spcBef>
                <a:spcPts val="500"/>
              </a:spcBef>
              <a:spcAft>
                <a:spcPts val="0"/>
              </a:spcAft>
              <a:buClr>
                <a:schemeClr val="lt1"/>
              </a:buClr>
              <a:buSzPts val="1600"/>
              <a:buNone/>
              <a:defRPr sz="1600">
                <a:solidFill>
                  <a:schemeClr val="lt1"/>
                </a:solidFill>
              </a:defRPr>
            </a:lvl6pPr>
            <a:lvl7pPr marL="3200400" lvl="6" indent="-228600" algn="l">
              <a:lnSpc>
                <a:spcPct val="94000"/>
              </a:lnSpc>
              <a:spcBef>
                <a:spcPts val="500"/>
              </a:spcBef>
              <a:spcAft>
                <a:spcPts val="0"/>
              </a:spcAft>
              <a:buClr>
                <a:schemeClr val="lt1"/>
              </a:buClr>
              <a:buSzPts val="1600"/>
              <a:buNone/>
              <a:defRPr sz="1600">
                <a:solidFill>
                  <a:schemeClr val="lt1"/>
                </a:solidFill>
              </a:defRPr>
            </a:lvl7pPr>
            <a:lvl8pPr marL="3657600" lvl="7" indent="-228600" algn="l">
              <a:lnSpc>
                <a:spcPct val="94000"/>
              </a:lnSpc>
              <a:spcBef>
                <a:spcPts val="500"/>
              </a:spcBef>
              <a:spcAft>
                <a:spcPts val="0"/>
              </a:spcAft>
              <a:buClr>
                <a:schemeClr val="lt1"/>
              </a:buClr>
              <a:buSzPts val="1600"/>
              <a:buNone/>
              <a:defRPr sz="1600">
                <a:solidFill>
                  <a:schemeClr val="lt1"/>
                </a:solidFill>
              </a:defRPr>
            </a:lvl8pPr>
            <a:lvl9pPr marL="4114800" lvl="8" indent="-228600" algn="l">
              <a:lnSpc>
                <a:spcPct val="94000"/>
              </a:lnSpc>
              <a:spcBef>
                <a:spcPts val="500"/>
              </a:spcBef>
              <a:spcAft>
                <a:spcPts val="200"/>
              </a:spcAft>
              <a:buClr>
                <a:schemeClr val="lt1"/>
              </a:buClr>
              <a:buSzPts val="1600"/>
              <a:buNone/>
              <a:defRPr sz="1600">
                <a:solidFill>
                  <a:schemeClr val="lt1"/>
                </a:solidFill>
              </a:defRPr>
            </a:lvl9pPr>
          </a:lstStyle>
          <a:p>
            <a:endParaRPr/>
          </a:p>
        </p:txBody>
      </p:sp>
      <p:sp>
        <p:nvSpPr>
          <p:cNvPr id="30" name="Google Shape;30;p47"/>
          <p:cNvSpPr txBox="1">
            <a:spLocks noGrp="1"/>
          </p:cNvSpPr>
          <p:nvPr>
            <p:ph type="dt" idx="10"/>
          </p:nvPr>
        </p:nvSpPr>
        <p:spPr>
          <a:xfrm>
            <a:off x="738908" y="6453386"/>
            <a:ext cx="1622409"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ftr" idx="11"/>
          </p:nvPr>
        </p:nvSpPr>
        <p:spPr>
          <a:xfrm>
            <a:off x="2584312" y="6453386"/>
            <a:ext cx="7023377" cy="40461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7"/>
          <p:cNvSpPr txBox="1">
            <a:spLocks noGrp="1"/>
          </p:cNvSpPr>
          <p:nvPr>
            <p:ph type="sldNum" idx="12"/>
          </p:nvPr>
        </p:nvSpPr>
        <p:spPr>
          <a:xfrm>
            <a:off x="9830683"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2"/>
                </a:solidFill>
                <a:latin typeface="Libre Franklin"/>
                <a:ea typeface="Libre Franklin"/>
                <a:cs typeface="Libre Franklin"/>
                <a:sym typeface="Libre Franklin"/>
              </a:defRPr>
            </a:lvl1pPr>
            <a:lvl2pPr marL="0" lvl="1" indent="0" algn="r">
              <a:spcBef>
                <a:spcPts val="0"/>
              </a:spcBef>
              <a:buNone/>
              <a:defRPr sz="1200">
                <a:solidFill>
                  <a:schemeClr val="lt2"/>
                </a:solidFill>
                <a:latin typeface="Libre Franklin"/>
                <a:ea typeface="Libre Franklin"/>
                <a:cs typeface="Libre Franklin"/>
                <a:sym typeface="Libre Franklin"/>
              </a:defRPr>
            </a:lvl2pPr>
            <a:lvl3pPr marL="0" lvl="2" indent="0" algn="r">
              <a:spcBef>
                <a:spcPts val="0"/>
              </a:spcBef>
              <a:buNone/>
              <a:defRPr sz="1200">
                <a:solidFill>
                  <a:schemeClr val="lt2"/>
                </a:solidFill>
                <a:latin typeface="Libre Franklin"/>
                <a:ea typeface="Libre Franklin"/>
                <a:cs typeface="Libre Franklin"/>
                <a:sym typeface="Libre Franklin"/>
              </a:defRPr>
            </a:lvl3pPr>
            <a:lvl4pPr marL="0" lvl="3" indent="0" algn="r">
              <a:spcBef>
                <a:spcPts val="0"/>
              </a:spcBef>
              <a:buNone/>
              <a:defRPr sz="1200">
                <a:solidFill>
                  <a:schemeClr val="lt2"/>
                </a:solidFill>
                <a:latin typeface="Libre Franklin"/>
                <a:ea typeface="Libre Franklin"/>
                <a:cs typeface="Libre Franklin"/>
                <a:sym typeface="Libre Franklin"/>
              </a:defRPr>
            </a:lvl4pPr>
            <a:lvl5pPr marL="0" lvl="4" indent="0" algn="r">
              <a:spcBef>
                <a:spcPts val="0"/>
              </a:spcBef>
              <a:buNone/>
              <a:defRPr sz="1200">
                <a:solidFill>
                  <a:schemeClr val="lt2"/>
                </a:solidFill>
                <a:latin typeface="Libre Franklin"/>
                <a:ea typeface="Libre Franklin"/>
                <a:cs typeface="Libre Franklin"/>
                <a:sym typeface="Libre Franklin"/>
              </a:defRPr>
            </a:lvl5pPr>
            <a:lvl6pPr marL="0" lvl="5" indent="0" algn="r">
              <a:spcBef>
                <a:spcPts val="0"/>
              </a:spcBef>
              <a:buNone/>
              <a:defRPr sz="1200">
                <a:solidFill>
                  <a:schemeClr val="lt2"/>
                </a:solidFill>
                <a:latin typeface="Libre Franklin"/>
                <a:ea typeface="Libre Franklin"/>
                <a:cs typeface="Libre Franklin"/>
                <a:sym typeface="Libre Franklin"/>
              </a:defRPr>
            </a:lvl6pPr>
            <a:lvl7pPr marL="0" lvl="6" indent="0" algn="r">
              <a:spcBef>
                <a:spcPts val="0"/>
              </a:spcBef>
              <a:buNone/>
              <a:defRPr sz="1200">
                <a:solidFill>
                  <a:schemeClr val="lt2"/>
                </a:solidFill>
                <a:latin typeface="Libre Franklin"/>
                <a:ea typeface="Libre Franklin"/>
                <a:cs typeface="Libre Franklin"/>
                <a:sym typeface="Libre Franklin"/>
              </a:defRPr>
            </a:lvl7pPr>
            <a:lvl8pPr marL="0" lvl="7" indent="0" algn="r">
              <a:spcBef>
                <a:spcPts val="0"/>
              </a:spcBef>
              <a:buNone/>
              <a:defRPr sz="1200">
                <a:solidFill>
                  <a:schemeClr val="lt2"/>
                </a:solidFill>
                <a:latin typeface="Libre Franklin"/>
                <a:ea typeface="Libre Franklin"/>
                <a:cs typeface="Libre Franklin"/>
                <a:sym typeface="Libre Franklin"/>
              </a:defRPr>
            </a:lvl8pPr>
            <a:lvl9pPr marL="0" lvl="8" indent="0" algn="r">
              <a:spcBef>
                <a:spcPts val="0"/>
              </a:spcBef>
              <a:buNone/>
              <a:defRPr sz="1200">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sp>
        <p:nvSpPr>
          <p:cNvPr id="33" name="Google Shape;33;p47" title="Crop Mark"/>
          <p:cNvSpPr/>
          <p:nvPr/>
        </p:nvSpPr>
        <p:spPr>
          <a:xfrm>
            <a:off x="8151962" y="1685652"/>
            <a:ext cx="3275013" cy="4408488"/>
          </a:xfrm>
          <a:custGeom>
            <a:avLst/>
            <a:gdLst/>
            <a:ahLst/>
            <a:cxnLst/>
            <a:rect l="l" t="t" r="r" b="b"/>
            <a:pathLst>
              <a:path w="4125" h="5554" extrusionOk="0">
                <a:moveTo>
                  <a:pt x="3614" y="0"/>
                </a:moveTo>
                <a:lnTo>
                  <a:pt x="4125" y="0"/>
                </a:lnTo>
                <a:lnTo>
                  <a:pt x="4125" y="5554"/>
                </a:lnTo>
                <a:lnTo>
                  <a:pt x="0" y="5554"/>
                </a:lnTo>
                <a:lnTo>
                  <a:pt x="0" y="5074"/>
                </a:lnTo>
                <a:lnTo>
                  <a:pt x="3614" y="5074"/>
                </a:lnTo>
                <a:lnTo>
                  <a:pt x="3614" y="0"/>
                </a:lnTo>
                <a:close/>
              </a:path>
            </a:pathLst>
          </a:custGeom>
          <a:solidFill>
            <a:schemeClr val="lt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48"/>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8"/>
          <p:cNvSpPr txBox="1">
            <a:spLocks noGrp="1"/>
          </p:cNvSpPr>
          <p:nvPr>
            <p:ph type="body" idx="1"/>
          </p:nvPr>
        </p:nvSpPr>
        <p:spPr>
          <a:xfrm>
            <a:off x="1371600" y="2285999"/>
            <a:ext cx="4447786" cy="3581401"/>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37" name="Google Shape;37;p48"/>
          <p:cNvSpPr txBox="1">
            <a:spLocks noGrp="1"/>
          </p:cNvSpPr>
          <p:nvPr>
            <p:ph type="body" idx="2"/>
          </p:nvPr>
        </p:nvSpPr>
        <p:spPr>
          <a:xfrm>
            <a:off x="6525403" y="2285999"/>
            <a:ext cx="4447786" cy="3581401"/>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38" name="Google Shape;38;p48"/>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49"/>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4400"/>
              <a:buFont typeface="Libre Franklin"/>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9"/>
          <p:cNvSpPr txBox="1">
            <a:spLocks noGrp="1"/>
          </p:cNvSpPr>
          <p:nvPr>
            <p:ph type="body" idx="1"/>
          </p:nvPr>
        </p:nvSpPr>
        <p:spPr>
          <a:xfrm>
            <a:off x="1371600"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44" name="Google Shape;44;p49"/>
          <p:cNvSpPr txBox="1">
            <a:spLocks noGrp="1"/>
          </p:cNvSpPr>
          <p:nvPr>
            <p:ph type="body" idx="2"/>
          </p:nvPr>
        </p:nvSpPr>
        <p:spPr>
          <a:xfrm>
            <a:off x="1371600"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5" name="Google Shape;45;p49"/>
          <p:cNvSpPr txBox="1">
            <a:spLocks noGrp="1"/>
          </p:cNvSpPr>
          <p:nvPr>
            <p:ph type="body" idx="3"/>
          </p:nvPr>
        </p:nvSpPr>
        <p:spPr>
          <a:xfrm>
            <a:off x="6525014" y="2340864"/>
            <a:ext cx="4443984" cy="823912"/>
          </a:xfrm>
          <a:prstGeom prst="rect">
            <a:avLst/>
          </a:prstGeom>
          <a:noFill/>
          <a:ln>
            <a:noFill/>
          </a:ln>
        </p:spPr>
        <p:txBody>
          <a:bodyPr spcFirstLastPara="1" wrap="square" lIns="91425" tIns="45700" rIns="91425" bIns="45700" anchor="b" anchorCtr="0">
            <a:noAutofit/>
          </a:bodyPr>
          <a:lstStyle>
            <a:lvl1pPr marL="457200" lvl="0" indent="-228600" algn="l">
              <a:lnSpc>
                <a:spcPct val="84000"/>
              </a:lnSpc>
              <a:spcBef>
                <a:spcPts val="0"/>
              </a:spcBef>
              <a:spcAft>
                <a:spcPts val="0"/>
              </a:spcAft>
              <a:buClr>
                <a:schemeClr val="dk2"/>
              </a:buClr>
              <a:buSzPts val="3000"/>
              <a:buNone/>
              <a:defRPr sz="3000" b="0">
                <a:solidFill>
                  <a:schemeClr val="dk2"/>
                </a:solidFill>
              </a:defRPr>
            </a:lvl1pPr>
            <a:lvl2pPr marL="914400" lvl="1" indent="-228600" algn="l">
              <a:lnSpc>
                <a:spcPct val="94000"/>
              </a:lnSpc>
              <a:spcBef>
                <a:spcPts val="500"/>
              </a:spcBef>
              <a:spcAft>
                <a:spcPts val="0"/>
              </a:spcAft>
              <a:buClr>
                <a:schemeClr val="dk2"/>
              </a:buClr>
              <a:buSzPts val="2000"/>
              <a:buNone/>
              <a:defRPr sz="2000" b="1"/>
            </a:lvl2pPr>
            <a:lvl3pPr marL="1371600" lvl="2" indent="-228600" algn="l">
              <a:lnSpc>
                <a:spcPct val="94000"/>
              </a:lnSpc>
              <a:spcBef>
                <a:spcPts val="500"/>
              </a:spcBef>
              <a:spcAft>
                <a:spcPts val="0"/>
              </a:spcAft>
              <a:buClr>
                <a:schemeClr val="dk2"/>
              </a:buClr>
              <a:buSzPts val="1800"/>
              <a:buNone/>
              <a:defRPr sz="1800" b="1"/>
            </a:lvl3pPr>
            <a:lvl4pPr marL="1828800" lvl="3" indent="-228600" algn="l">
              <a:lnSpc>
                <a:spcPct val="94000"/>
              </a:lnSpc>
              <a:spcBef>
                <a:spcPts val="500"/>
              </a:spcBef>
              <a:spcAft>
                <a:spcPts val="0"/>
              </a:spcAft>
              <a:buClr>
                <a:schemeClr val="dk2"/>
              </a:buClr>
              <a:buSzPts val="1600"/>
              <a:buNone/>
              <a:defRPr sz="1600" b="1"/>
            </a:lvl4pPr>
            <a:lvl5pPr marL="2286000" lvl="4" indent="-228600" algn="l">
              <a:lnSpc>
                <a:spcPct val="94000"/>
              </a:lnSpc>
              <a:spcBef>
                <a:spcPts val="500"/>
              </a:spcBef>
              <a:spcAft>
                <a:spcPts val="0"/>
              </a:spcAft>
              <a:buClr>
                <a:schemeClr val="dk2"/>
              </a:buClr>
              <a:buSzPts val="1600"/>
              <a:buNone/>
              <a:defRPr sz="1600" b="1"/>
            </a:lvl5pPr>
            <a:lvl6pPr marL="2743200" lvl="5" indent="-228600" algn="l">
              <a:lnSpc>
                <a:spcPct val="94000"/>
              </a:lnSpc>
              <a:spcBef>
                <a:spcPts val="500"/>
              </a:spcBef>
              <a:spcAft>
                <a:spcPts val="0"/>
              </a:spcAft>
              <a:buClr>
                <a:schemeClr val="dk2"/>
              </a:buClr>
              <a:buSzPts val="1600"/>
              <a:buNone/>
              <a:defRPr sz="1600" b="1"/>
            </a:lvl6pPr>
            <a:lvl7pPr marL="3200400" lvl="6" indent="-228600" algn="l">
              <a:lnSpc>
                <a:spcPct val="94000"/>
              </a:lnSpc>
              <a:spcBef>
                <a:spcPts val="500"/>
              </a:spcBef>
              <a:spcAft>
                <a:spcPts val="0"/>
              </a:spcAft>
              <a:buClr>
                <a:schemeClr val="dk2"/>
              </a:buClr>
              <a:buSzPts val="1600"/>
              <a:buNone/>
              <a:defRPr sz="1600" b="1"/>
            </a:lvl7pPr>
            <a:lvl8pPr marL="3657600" lvl="7" indent="-228600" algn="l">
              <a:lnSpc>
                <a:spcPct val="94000"/>
              </a:lnSpc>
              <a:spcBef>
                <a:spcPts val="500"/>
              </a:spcBef>
              <a:spcAft>
                <a:spcPts val="0"/>
              </a:spcAft>
              <a:buClr>
                <a:schemeClr val="dk2"/>
              </a:buClr>
              <a:buSzPts val="1600"/>
              <a:buNone/>
              <a:defRPr sz="1600" b="1"/>
            </a:lvl8pPr>
            <a:lvl9pPr marL="4114800" lvl="8" indent="-228600" algn="l">
              <a:lnSpc>
                <a:spcPct val="94000"/>
              </a:lnSpc>
              <a:spcBef>
                <a:spcPts val="500"/>
              </a:spcBef>
              <a:spcAft>
                <a:spcPts val="200"/>
              </a:spcAft>
              <a:buClr>
                <a:schemeClr val="dk2"/>
              </a:buClr>
              <a:buSzPts val="1600"/>
              <a:buNone/>
              <a:defRPr sz="1600" b="1"/>
            </a:lvl9pPr>
          </a:lstStyle>
          <a:p>
            <a:endParaRPr/>
          </a:p>
        </p:txBody>
      </p:sp>
      <p:sp>
        <p:nvSpPr>
          <p:cNvPr id="46" name="Google Shape;46;p49"/>
          <p:cNvSpPr txBox="1">
            <a:spLocks noGrp="1"/>
          </p:cNvSpPr>
          <p:nvPr>
            <p:ph type="body" idx="4"/>
          </p:nvPr>
        </p:nvSpPr>
        <p:spPr>
          <a:xfrm>
            <a:off x="6525014" y="3305207"/>
            <a:ext cx="4443984" cy="2562193"/>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a:solidFill>
                  <a:schemeClr val="dk2"/>
                </a:solidFill>
              </a:defRPr>
            </a:lvl1pPr>
            <a:lvl2pPr marL="914400" lvl="1" indent="-355600" algn="l">
              <a:lnSpc>
                <a:spcPct val="94000"/>
              </a:lnSpc>
              <a:spcBef>
                <a:spcPts val="500"/>
              </a:spcBef>
              <a:spcAft>
                <a:spcPts val="0"/>
              </a:spcAft>
              <a:buClr>
                <a:schemeClr val="dk2"/>
              </a:buClr>
              <a:buSzPts val="2000"/>
              <a:buChar char="–"/>
              <a:defRPr>
                <a:solidFill>
                  <a:schemeClr val="dk2"/>
                </a:solidFill>
              </a:defRPr>
            </a:lvl2pPr>
            <a:lvl3pPr marL="1371600" lvl="2" indent="-342900" algn="l">
              <a:lnSpc>
                <a:spcPct val="94000"/>
              </a:lnSpc>
              <a:spcBef>
                <a:spcPts val="500"/>
              </a:spcBef>
              <a:spcAft>
                <a:spcPts val="0"/>
              </a:spcAft>
              <a:buClr>
                <a:schemeClr val="dk2"/>
              </a:buClr>
              <a:buSzPts val="1800"/>
              <a:buChar char="■"/>
              <a:defRPr>
                <a:solidFill>
                  <a:schemeClr val="dk2"/>
                </a:solidFill>
              </a:defRPr>
            </a:lvl3pPr>
            <a:lvl4pPr marL="1828800" lvl="3" indent="-342900" algn="l">
              <a:lnSpc>
                <a:spcPct val="94000"/>
              </a:lnSpc>
              <a:spcBef>
                <a:spcPts val="500"/>
              </a:spcBef>
              <a:spcAft>
                <a:spcPts val="0"/>
              </a:spcAft>
              <a:buClr>
                <a:schemeClr val="dk2"/>
              </a:buClr>
              <a:buSzPts val="1800"/>
              <a:buChar char="–"/>
              <a:defRPr>
                <a:solidFill>
                  <a:schemeClr val="dk2"/>
                </a:solidFill>
              </a:defRPr>
            </a:lvl4pPr>
            <a:lvl5pPr marL="2286000" lvl="4" indent="-330200" algn="l">
              <a:lnSpc>
                <a:spcPct val="94000"/>
              </a:lnSpc>
              <a:spcBef>
                <a:spcPts val="500"/>
              </a:spcBef>
              <a:spcAft>
                <a:spcPts val="0"/>
              </a:spcAft>
              <a:buClr>
                <a:schemeClr val="dk2"/>
              </a:buClr>
              <a:buSzPts val="1600"/>
              <a:buChar char="■"/>
              <a:defRPr>
                <a:solidFill>
                  <a:schemeClr val="dk2"/>
                </a:solidFill>
              </a:defRPr>
            </a:lvl5pPr>
            <a:lvl6pPr marL="2743200" lvl="5" indent="-342900" algn="l">
              <a:lnSpc>
                <a:spcPct val="94000"/>
              </a:lnSpc>
              <a:spcBef>
                <a:spcPts val="500"/>
              </a:spcBef>
              <a:spcAft>
                <a:spcPts val="0"/>
              </a:spcAft>
              <a:buClr>
                <a:schemeClr val="dk2"/>
              </a:buClr>
              <a:buSzPts val="1800"/>
              <a:buChar char="–"/>
              <a:defRPr/>
            </a:lvl6pPr>
            <a:lvl7pPr marL="3200400" lvl="6" indent="-342900" algn="l">
              <a:lnSpc>
                <a:spcPct val="94000"/>
              </a:lnSpc>
              <a:spcBef>
                <a:spcPts val="500"/>
              </a:spcBef>
              <a:spcAft>
                <a:spcPts val="0"/>
              </a:spcAft>
              <a:buClr>
                <a:schemeClr val="dk2"/>
              </a:buClr>
              <a:buSzPts val="1800"/>
              <a:buChar char="■"/>
              <a:defRPr/>
            </a:lvl7pPr>
            <a:lvl8pPr marL="3657600" lvl="7" indent="-342900" algn="l">
              <a:lnSpc>
                <a:spcPct val="94000"/>
              </a:lnSpc>
              <a:spcBef>
                <a:spcPts val="500"/>
              </a:spcBef>
              <a:spcAft>
                <a:spcPts val="0"/>
              </a:spcAft>
              <a:buClr>
                <a:schemeClr val="dk2"/>
              </a:buClr>
              <a:buSzPts val="1800"/>
              <a:buChar char="–"/>
              <a:defRPr/>
            </a:lvl8pPr>
            <a:lvl9pPr marL="4114800" lvl="8" indent="-342900" algn="l">
              <a:lnSpc>
                <a:spcPct val="94000"/>
              </a:lnSpc>
              <a:spcBef>
                <a:spcPts val="500"/>
              </a:spcBef>
              <a:spcAft>
                <a:spcPts val="200"/>
              </a:spcAft>
              <a:buClr>
                <a:schemeClr val="dk2"/>
              </a:buClr>
              <a:buSzPts val="1800"/>
              <a:buChar char="■"/>
              <a:defRPr/>
            </a:lvl9pPr>
          </a:lstStyle>
          <a:p>
            <a:endParaRPr/>
          </a:p>
        </p:txBody>
      </p:sp>
      <p:sp>
        <p:nvSpPr>
          <p:cNvPr id="47" name="Google Shape;47;p49"/>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9"/>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9"/>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5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lvl="0" algn="l">
              <a:lnSpc>
                <a:spcPct val="89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50"/>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51"/>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1"/>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9"/>
        <p:cNvGrpSpPr/>
        <p:nvPr/>
      </p:nvGrpSpPr>
      <p:grpSpPr>
        <a:xfrm>
          <a:off x="0" y="0"/>
          <a:ext cx="0" cy="0"/>
          <a:chOff x="0" y="0"/>
          <a:chExt cx="0" cy="0"/>
        </a:xfrm>
      </p:grpSpPr>
      <p:sp>
        <p:nvSpPr>
          <p:cNvPr id="60" name="Google Shape;60;p52"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2"/>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Autofit/>
          </a:bodyPr>
          <a:lstStyle>
            <a:lvl1pPr lvl="0" algn="l">
              <a:lnSpc>
                <a:spcPct val="84000"/>
              </a:lnSpc>
              <a:spcBef>
                <a:spcPts val="0"/>
              </a:spcBef>
              <a:spcAft>
                <a:spcPts val="0"/>
              </a:spcAft>
              <a:buClr>
                <a:schemeClr val="dk2"/>
              </a:buClr>
              <a:buSzPts val="4800"/>
              <a:buFont typeface="Libre Franklin"/>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6256020" y="685801"/>
            <a:ext cx="5212080" cy="5175250"/>
          </a:xfrm>
          <a:prstGeom prst="rect">
            <a:avLst/>
          </a:prstGeom>
          <a:noFill/>
          <a:ln>
            <a:noFill/>
          </a:ln>
        </p:spPr>
        <p:txBody>
          <a:bodyPr spcFirstLastPara="1" wrap="square" lIns="91425" tIns="45700" rIns="91425" bIns="45700" anchor="t" anchorCtr="0">
            <a:normAutofit/>
          </a:bodyPr>
          <a:lstStyle>
            <a:lvl1pPr marL="457200" lvl="0" indent="-355600" algn="l">
              <a:lnSpc>
                <a:spcPct val="94000"/>
              </a:lnSpc>
              <a:spcBef>
                <a:spcPts val="1000"/>
              </a:spcBef>
              <a:spcAft>
                <a:spcPts val="0"/>
              </a:spcAft>
              <a:buClr>
                <a:schemeClr val="dk2"/>
              </a:buClr>
              <a:buSzPts val="2000"/>
              <a:buChar char="■"/>
              <a:defRPr sz="2000"/>
            </a:lvl1pPr>
            <a:lvl2pPr marL="914400" lvl="1" indent="-355600" algn="l">
              <a:lnSpc>
                <a:spcPct val="94000"/>
              </a:lnSpc>
              <a:spcBef>
                <a:spcPts val="500"/>
              </a:spcBef>
              <a:spcAft>
                <a:spcPts val="0"/>
              </a:spcAft>
              <a:buClr>
                <a:schemeClr val="dk2"/>
              </a:buClr>
              <a:buSzPts val="2000"/>
              <a:buChar char="–"/>
              <a:defRPr sz="2000"/>
            </a:lvl2pPr>
            <a:lvl3pPr marL="1371600" lvl="2" indent="-342900" algn="l">
              <a:lnSpc>
                <a:spcPct val="94000"/>
              </a:lnSpc>
              <a:spcBef>
                <a:spcPts val="500"/>
              </a:spcBef>
              <a:spcAft>
                <a:spcPts val="0"/>
              </a:spcAft>
              <a:buClr>
                <a:schemeClr val="dk2"/>
              </a:buClr>
              <a:buSzPts val="1800"/>
              <a:buChar char="■"/>
              <a:defRPr sz="1800"/>
            </a:lvl3pPr>
            <a:lvl4pPr marL="1828800" lvl="3" indent="-342900" algn="l">
              <a:lnSpc>
                <a:spcPct val="94000"/>
              </a:lnSpc>
              <a:spcBef>
                <a:spcPts val="500"/>
              </a:spcBef>
              <a:spcAft>
                <a:spcPts val="0"/>
              </a:spcAft>
              <a:buClr>
                <a:schemeClr val="dk2"/>
              </a:buClr>
              <a:buSzPts val="1800"/>
              <a:buChar char="–"/>
              <a:defRPr sz="1800"/>
            </a:lvl4pPr>
            <a:lvl5pPr marL="2286000" lvl="4" indent="-330200" algn="l">
              <a:lnSpc>
                <a:spcPct val="94000"/>
              </a:lnSpc>
              <a:spcBef>
                <a:spcPts val="500"/>
              </a:spcBef>
              <a:spcAft>
                <a:spcPts val="0"/>
              </a:spcAft>
              <a:buClr>
                <a:schemeClr val="dk2"/>
              </a:buClr>
              <a:buSzPts val="1600"/>
              <a:buChar char="■"/>
              <a:defRPr sz="1600"/>
            </a:lvl5pPr>
            <a:lvl6pPr marL="2743200" lvl="5" indent="-330200" algn="l">
              <a:lnSpc>
                <a:spcPct val="94000"/>
              </a:lnSpc>
              <a:spcBef>
                <a:spcPts val="500"/>
              </a:spcBef>
              <a:spcAft>
                <a:spcPts val="0"/>
              </a:spcAft>
              <a:buClr>
                <a:schemeClr val="dk2"/>
              </a:buClr>
              <a:buSzPts val="1600"/>
              <a:buChar char="–"/>
              <a:defRPr sz="1600"/>
            </a:lvl6pPr>
            <a:lvl7pPr marL="3200400" lvl="6" indent="-330200" algn="l">
              <a:lnSpc>
                <a:spcPct val="94000"/>
              </a:lnSpc>
              <a:spcBef>
                <a:spcPts val="500"/>
              </a:spcBef>
              <a:spcAft>
                <a:spcPts val="0"/>
              </a:spcAft>
              <a:buClr>
                <a:schemeClr val="dk2"/>
              </a:buClr>
              <a:buSzPts val="1600"/>
              <a:buChar char="■"/>
              <a:defRPr sz="1600"/>
            </a:lvl7pPr>
            <a:lvl8pPr marL="3657600" lvl="7" indent="-330200" algn="l">
              <a:lnSpc>
                <a:spcPct val="94000"/>
              </a:lnSpc>
              <a:spcBef>
                <a:spcPts val="500"/>
              </a:spcBef>
              <a:spcAft>
                <a:spcPts val="0"/>
              </a:spcAft>
              <a:buClr>
                <a:schemeClr val="dk2"/>
              </a:buClr>
              <a:buSzPts val="1600"/>
              <a:buChar char="–"/>
              <a:defRPr sz="1600"/>
            </a:lvl8pPr>
            <a:lvl9pPr marL="4114800" lvl="8" indent="-330200" algn="l">
              <a:lnSpc>
                <a:spcPct val="94000"/>
              </a:lnSpc>
              <a:spcBef>
                <a:spcPts val="500"/>
              </a:spcBef>
              <a:spcAft>
                <a:spcPts val="200"/>
              </a:spcAft>
              <a:buClr>
                <a:schemeClr val="dk2"/>
              </a:buClr>
              <a:buSzPts val="1600"/>
              <a:buChar char="■"/>
              <a:defRPr sz="1600"/>
            </a:lvl9pPr>
          </a:lstStyle>
          <a:p>
            <a:endParaRPr/>
          </a:p>
        </p:txBody>
      </p:sp>
      <p:sp>
        <p:nvSpPr>
          <p:cNvPr id="63" name="Google Shape;63;p52"/>
          <p:cNvSpPr txBox="1">
            <a:spLocks noGrp="1"/>
          </p:cNvSpPr>
          <p:nvPr>
            <p:ph type="body" idx="2"/>
          </p:nvPr>
        </p:nvSpPr>
        <p:spPr>
          <a:xfrm>
            <a:off x="723900" y="2856344"/>
            <a:ext cx="3855720" cy="3011056"/>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64" name="Google Shape;64;p52"/>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Libre Franklin"/>
                <a:ea typeface="Libre Franklin"/>
                <a:cs typeface="Libre Franklin"/>
                <a:sym typeface="Libre Franklin"/>
              </a:defRPr>
            </a:lvl1pPr>
            <a:lvl2pPr marL="0" lvl="1" indent="0" algn="r">
              <a:spcBef>
                <a:spcPts val="0"/>
              </a:spcBef>
              <a:buNone/>
              <a:defRPr sz="1200">
                <a:solidFill>
                  <a:schemeClr val="dk2"/>
                </a:solidFill>
                <a:latin typeface="Libre Franklin"/>
                <a:ea typeface="Libre Franklin"/>
                <a:cs typeface="Libre Franklin"/>
                <a:sym typeface="Libre Franklin"/>
              </a:defRPr>
            </a:lvl2pPr>
            <a:lvl3pPr marL="0" lvl="2" indent="0" algn="r">
              <a:spcBef>
                <a:spcPts val="0"/>
              </a:spcBef>
              <a:buNone/>
              <a:defRPr sz="1200">
                <a:solidFill>
                  <a:schemeClr val="dk2"/>
                </a:solidFill>
                <a:latin typeface="Libre Franklin"/>
                <a:ea typeface="Libre Franklin"/>
                <a:cs typeface="Libre Franklin"/>
                <a:sym typeface="Libre Franklin"/>
              </a:defRPr>
            </a:lvl3pPr>
            <a:lvl4pPr marL="0" lvl="3" indent="0" algn="r">
              <a:spcBef>
                <a:spcPts val="0"/>
              </a:spcBef>
              <a:buNone/>
              <a:defRPr sz="1200">
                <a:solidFill>
                  <a:schemeClr val="dk2"/>
                </a:solidFill>
                <a:latin typeface="Libre Franklin"/>
                <a:ea typeface="Libre Franklin"/>
                <a:cs typeface="Libre Franklin"/>
                <a:sym typeface="Libre Franklin"/>
              </a:defRPr>
            </a:lvl4pPr>
            <a:lvl5pPr marL="0" lvl="4" indent="0" algn="r">
              <a:spcBef>
                <a:spcPts val="0"/>
              </a:spcBef>
              <a:buNone/>
              <a:defRPr sz="1200">
                <a:solidFill>
                  <a:schemeClr val="dk2"/>
                </a:solidFill>
                <a:latin typeface="Libre Franklin"/>
                <a:ea typeface="Libre Franklin"/>
                <a:cs typeface="Libre Franklin"/>
                <a:sym typeface="Libre Franklin"/>
              </a:defRPr>
            </a:lvl5pPr>
            <a:lvl6pPr marL="0" lvl="5" indent="0" algn="r">
              <a:spcBef>
                <a:spcPts val="0"/>
              </a:spcBef>
              <a:buNone/>
              <a:defRPr sz="1200">
                <a:solidFill>
                  <a:schemeClr val="dk2"/>
                </a:solidFill>
                <a:latin typeface="Libre Franklin"/>
                <a:ea typeface="Libre Franklin"/>
                <a:cs typeface="Libre Franklin"/>
                <a:sym typeface="Libre Franklin"/>
              </a:defRPr>
            </a:lvl6pPr>
            <a:lvl7pPr marL="0" lvl="6" indent="0" algn="r">
              <a:spcBef>
                <a:spcPts val="0"/>
              </a:spcBef>
              <a:buNone/>
              <a:defRPr sz="1200">
                <a:solidFill>
                  <a:schemeClr val="dk2"/>
                </a:solidFill>
                <a:latin typeface="Libre Franklin"/>
                <a:ea typeface="Libre Franklin"/>
                <a:cs typeface="Libre Franklin"/>
                <a:sym typeface="Libre Franklin"/>
              </a:defRPr>
            </a:lvl7pPr>
            <a:lvl8pPr marL="0" lvl="7" indent="0" algn="r">
              <a:spcBef>
                <a:spcPts val="0"/>
              </a:spcBef>
              <a:buNone/>
              <a:defRPr sz="1200">
                <a:solidFill>
                  <a:schemeClr val="dk2"/>
                </a:solidFill>
                <a:latin typeface="Libre Franklin"/>
                <a:ea typeface="Libre Franklin"/>
                <a:cs typeface="Libre Franklin"/>
                <a:sym typeface="Libre Franklin"/>
              </a:defRPr>
            </a:lvl8pPr>
            <a:lvl9pPr marL="0" lvl="8" indent="0" algn="r">
              <a:spcBef>
                <a:spcPts val="0"/>
              </a:spcBef>
              <a:buNone/>
              <a:defRPr sz="1200">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sp>
        <p:nvSpPr>
          <p:cNvPr id="67" name="Google Shape;67;p52"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8"/>
        <p:cNvGrpSpPr/>
        <p:nvPr/>
      </p:nvGrpSpPr>
      <p:grpSpPr>
        <a:xfrm>
          <a:off x="0" y="0"/>
          <a:ext cx="0" cy="0"/>
          <a:chOff x="0" y="0"/>
          <a:chExt cx="0" cy="0"/>
        </a:xfrm>
      </p:grpSpPr>
      <p:sp>
        <p:nvSpPr>
          <p:cNvPr id="69" name="Google Shape;69;p53" title="Background Shape"/>
          <p:cNvSpPr/>
          <p:nvPr/>
        </p:nvSpPr>
        <p:spPr>
          <a:xfrm>
            <a:off x="0" y="376"/>
            <a:ext cx="5303520" cy="685762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3"/>
          <p:cNvSpPr txBox="1">
            <a:spLocks noGrp="1"/>
          </p:cNvSpPr>
          <p:nvPr>
            <p:ph type="title"/>
          </p:nvPr>
        </p:nvSpPr>
        <p:spPr>
          <a:xfrm>
            <a:off x="723900" y="685800"/>
            <a:ext cx="3855720" cy="2157884"/>
          </a:xfrm>
          <a:prstGeom prst="rect">
            <a:avLst/>
          </a:prstGeom>
          <a:noFill/>
          <a:ln>
            <a:noFill/>
          </a:ln>
        </p:spPr>
        <p:txBody>
          <a:bodyPr spcFirstLastPara="1" wrap="square" lIns="91425" tIns="45700" rIns="91425" bIns="45700" anchor="t" anchorCtr="0">
            <a:normAutofit/>
          </a:bodyPr>
          <a:lstStyle>
            <a:lvl1pPr lvl="0" algn="l">
              <a:lnSpc>
                <a:spcPct val="84000"/>
              </a:lnSpc>
              <a:spcBef>
                <a:spcPts val="0"/>
              </a:spcBef>
              <a:spcAft>
                <a:spcPts val="0"/>
              </a:spcAft>
              <a:buClr>
                <a:schemeClr val="dk2"/>
              </a:buClr>
              <a:buSzPts val="4800"/>
              <a:buFont typeface="Libre Frankl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3"/>
          <p:cNvSpPr>
            <a:spLocks noGrp="1"/>
          </p:cNvSpPr>
          <p:nvPr>
            <p:ph type="pic" idx="2"/>
          </p:nvPr>
        </p:nvSpPr>
        <p:spPr>
          <a:xfrm>
            <a:off x="5532120" y="0"/>
            <a:ext cx="6659880" cy="6857999"/>
          </a:xfrm>
          <a:prstGeom prst="rect">
            <a:avLst/>
          </a:prstGeom>
          <a:noFill/>
          <a:ln>
            <a:noFill/>
          </a:ln>
        </p:spPr>
      </p:sp>
      <p:sp>
        <p:nvSpPr>
          <p:cNvPr id="72" name="Google Shape;72;p53"/>
          <p:cNvSpPr txBox="1">
            <a:spLocks noGrp="1"/>
          </p:cNvSpPr>
          <p:nvPr>
            <p:ph type="body" idx="1"/>
          </p:nvPr>
        </p:nvSpPr>
        <p:spPr>
          <a:xfrm>
            <a:off x="723900" y="2855968"/>
            <a:ext cx="3855720" cy="3011432"/>
          </a:xfrm>
          <a:prstGeom prst="rect">
            <a:avLst/>
          </a:prstGeom>
          <a:noFill/>
          <a:ln>
            <a:noFill/>
          </a:ln>
        </p:spPr>
        <p:txBody>
          <a:bodyPr spcFirstLastPara="1" wrap="square" lIns="91425" tIns="45700" rIns="91425" bIns="45700" anchor="t" anchorCtr="0">
            <a:normAutofit/>
          </a:bodyPr>
          <a:lstStyle>
            <a:lvl1pPr marL="457200" lvl="0" indent="-228600" algn="l">
              <a:lnSpc>
                <a:spcPct val="113000"/>
              </a:lnSpc>
              <a:spcBef>
                <a:spcPts val="0"/>
              </a:spcBef>
              <a:spcAft>
                <a:spcPts val="0"/>
              </a:spcAft>
              <a:buClr>
                <a:schemeClr val="dk2"/>
              </a:buClr>
              <a:buSzPts val="1600"/>
              <a:buNone/>
              <a:defRPr sz="1600"/>
            </a:lvl1pPr>
            <a:lvl2pPr marL="914400" lvl="1" indent="-228600" algn="l">
              <a:lnSpc>
                <a:spcPct val="94000"/>
              </a:lnSpc>
              <a:spcBef>
                <a:spcPts val="1500"/>
              </a:spcBef>
              <a:spcAft>
                <a:spcPts val="0"/>
              </a:spcAft>
              <a:buClr>
                <a:schemeClr val="dk2"/>
              </a:buClr>
              <a:buSzPts val="1400"/>
              <a:buNone/>
              <a:defRPr sz="1400"/>
            </a:lvl2pPr>
            <a:lvl3pPr marL="1371600" lvl="2" indent="-228600" algn="l">
              <a:lnSpc>
                <a:spcPct val="94000"/>
              </a:lnSpc>
              <a:spcBef>
                <a:spcPts val="500"/>
              </a:spcBef>
              <a:spcAft>
                <a:spcPts val="0"/>
              </a:spcAft>
              <a:buClr>
                <a:schemeClr val="dk2"/>
              </a:buClr>
              <a:buSzPts val="1200"/>
              <a:buNone/>
              <a:defRPr sz="1200"/>
            </a:lvl3pPr>
            <a:lvl4pPr marL="1828800" lvl="3" indent="-228600" algn="l">
              <a:lnSpc>
                <a:spcPct val="94000"/>
              </a:lnSpc>
              <a:spcBef>
                <a:spcPts val="500"/>
              </a:spcBef>
              <a:spcAft>
                <a:spcPts val="0"/>
              </a:spcAft>
              <a:buClr>
                <a:schemeClr val="dk2"/>
              </a:buClr>
              <a:buSzPts val="1000"/>
              <a:buNone/>
              <a:defRPr sz="1000"/>
            </a:lvl4pPr>
            <a:lvl5pPr marL="2286000" lvl="4" indent="-228600" algn="l">
              <a:lnSpc>
                <a:spcPct val="94000"/>
              </a:lnSpc>
              <a:spcBef>
                <a:spcPts val="500"/>
              </a:spcBef>
              <a:spcAft>
                <a:spcPts val="0"/>
              </a:spcAft>
              <a:buClr>
                <a:schemeClr val="dk2"/>
              </a:buClr>
              <a:buSzPts val="1000"/>
              <a:buNone/>
              <a:defRPr sz="1000"/>
            </a:lvl5pPr>
            <a:lvl6pPr marL="2743200" lvl="5" indent="-228600" algn="l">
              <a:lnSpc>
                <a:spcPct val="94000"/>
              </a:lnSpc>
              <a:spcBef>
                <a:spcPts val="500"/>
              </a:spcBef>
              <a:spcAft>
                <a:spcPts val="0"/>
              </a:spcAft>
              <a:buClr>
                <a:schemeClr val="dk2"/>
              </a:buClr>
              <a:buSzPts val="1000"/>
              <a:buNone/>
              <a:defRPr sz="1000"/>
            </a:lvl6pPr>
            <a:lvl7pPr marL="3200400" lvl="6" indent="-228600" algn="l">
              <a:lnSpc>
                <a:spcPct val="94000"/>
              </a:lnSpc>
              <a:spcBef>
                <a:spcPts val="500"/>
              </a:spcBef>
              <a:spcAft>
                <a:spcPts val="0"/>
              </a:spcAft>
              <a:buClr>
                <a:schemeClr val="dk2"/>
              </a:buClr>
              <a:buSzPts val="1000"/>
              <a:buNone/>
              <a:defRPr sz="1000"/>
            </a:lvl7pPr>
            <a:lvl8pPr marL="3657600" lvl="7" indent="-228600" algn="l">
              <a:lnSpc>
                <a:spcPct val="94000"/>
              </a:lnSpc>
              <a:spcBef>
                <a:spcPts val="500"/>
              </a:spcBef>
              <a:spcAft>
                <a:spcPts val="0"/>
              </a:spcAft>
              <a:buClr>
                <a:schemeClr val="dk2"/>
              </a:buClr>
              <a:buSzPts val="1000"/>
              <a:buNone/>
              <a:defRPr sz="1000"/>
            </a:lvl8pPr>
            <a:lvl9pPr marL="4114800" lvl="8" indent="-228600" algn="l">
              <a:lnSpc>
                <a:spcPct val="94000"/>
              </a:lnSpc>
              <a:spcBef>
                <a:spcPts val="500"/>
              </a:spcBef>
              <a:spcAft>
                <a:spcPts val="200"/>
              </a:spcAft>
              <a:buClr>
                <a:schemeClr val="dk2"/>
              </a:buClr>
              <a:buSzPts val="1000"/>
              <a:buNone/>
              <a:defRPr sz="1000"/>
            </a:lvl9pPr>
          </a:lstStyle>
          <a:p>
            <a:endParaRPr/>
          </a:p>
        </p:txBody>
      </p:sp>
      <p:sp>
        <p:nvSpPr>
          <p:cNvPr id="73" name="Google Shape;73;p53"/>
          <p:cNvSpPr txBox="1">
            <a:spLocks noGrp="1"/>
          </p:cNvSpPr>
          <p:nvPr>
            <p:ph type="dt" idx="10"/>
          </p:nvPr>
        </p:nvSpPr>
        <p:spPr>
          <a:xfrm>
            <a:off x="723900" y="6453386"/>
            <a:ext cx="1204572"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3"/>
          <p:cNvSpPr txBox="1">
            <a:spLocks noGrp="1"/>
          </p:cNvSpPr>
          <p:nvPr>
            <p:ph type="ftr" idx="11"/>
          </p:nvPr>
        </p:nvSpPr>
        <p:spPr>
          <a:xfrm>
            <a:off x="2205945" y="6453386"/>
            <a:ext cx="2373675" cy="40461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3"/>
          <p:cNvSpPr txBox="1">
            <a:spLocks noGrp="1"/>
          </p:cNvSpPr>
          <p:nvPr>
            <p:ph type="sldNum" idx="12"/>
          </p:nvPr>
        </p:nvSpPr>
        <p:spPr>
          <a:xfrm>
            <a:off x="9883140" y="6453386"/>
            <a:ext cx="1596292" cy="40461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Libre Franklin"/>
                <a:ea typeface="Libre Franklin"/>
                <a:cs typeface="Libre Franklin"/>
                <a:sym typeface="Libre Franklin"/>
              </a:defRPr>
            </a:lvl1pPr>
            <a:lvl2pPr marL="0" lvl="1" indent="0" algn="r">
              <a:spcBef>
                <a:spcPts val="0"/>
              </a:spcBef>
              <a:buNone/>
              <a:defRPr sz="1200">
                <a:solidFill>
                  <a:schemeClr val="dk2"/>
                </a:solidFill>
                <a:latin typeface="Libre Franklin"/>
                <a:ea typeface="Libre Franklin"/>
                <a:cs typeface="Libre Franklin"/>
                <a:sym typeface="Libre Franklin"/>
              </a:defRPr>
            </a:lvl2pPr>
            <a:lvl3pPr marL="0" lvl="2" indent="0" algn="r">
              <a:spcBef>
                <a:spcPts val="0"/>
              </a:spcBef>
              <a:buNone/>
              <a:defRPr sz="1200">
                <a:solidFill>
                  <a:schemeClr val="dk2"/>
                </a:solidFill>
                <a:latin typeface="Libre Franklin"/>
                <a:ea typeface="Libre Franklin"/>
                <a:cs typeface="Libre Franklin"/>
                <a:sym typeface="Libre Franklin"/>
              </a:defRPr>
            </a:lvl3pPr>
            <a:lvl4pPr marL="0" lvl="3" indent="0" algn="r">
              <a:spcBef>
                <a:spcPts val="0"/>
              </a:spcBef>
              <a:buNone/>
              <a:defRPr sz="1200">
                <a:solidFill>
                  <a:schemeClr val="dk2"/>
                </a:solidFill>
                <a:latin typeface="Libre Franklin"/>
                <a:ea typeface="Libre Franklin"/>
                <a:cs typeface="Libre Franklin"/>
                <a:sym typeface="Libre Franklin"/>
              </a:defRPr>
            </a:lvl4pPr>
            <a:lvl5pPr marL="0" lvl="4" indent="0" algn="r">
              <a:spcBef>
                <a:spcPts val="0"/>
              </a:spcBef>
              <a:buNone/>
              <a:defRPr sz="1200">
                <a:solidFill>
                  <a:schemeClr val="dk2"/>
                </a:solidFill>
                <a:latin typeface="Libre Franklin"/>
                <a:ea typeface="Libre Franklin"/>
                <a:cs typeface="Libre Franklin"/>
                <a:sym typeface="Libre Franklin"/>
              </a:defRPr>
            </a:lvl5pPr>
            <a:lvl6pPr marL="0" lvl="5" indent="0" algn="r">
              <a:spcBef>
                <a:spcPts val="0"/>
              </a:spcBef>
              <a:buNone/>
              <a:defRPr sz="1200">
                <a:solidFill>
                  <a:schemeClr val="dk2"/>
                </a:solidFill>
                <a:latin typeface="Libre Franklin"/>
                <a:ea typeface="Libre Franklin"/>
                <a:cs typeface="Libre Franklin"/>
                <a:sym typeface="Libre Franklin"/>
              </a:defRPr>
            </a:lvl6pPr>
            <a:lvl7pPr marL="0" lvl="6" indent="0" algn="r">
              <a:spcBef>
                <a:spcPts val="0"/>
              </a:spcBef>
              <a:buNone/>
              <a:defRPr sz="1200">
                <a:solidFill>
                  <a:schemeClr val="dk2"/>
                </a:solidFill>
                <a:latin typeface="Libre Franklin"/>
                <a:ea typeface="Libre Franklin"/>
                <a:cs typeface="Libre Franklin"/>
                <a:sym typeface="Libre Franklin"/>
              </a:defRPr>
            </a:lvl7pPr>
            <a:lvl8pPr marL="0" lvl="7" indent="0" algn="r">
              <a:spcBef>
                <a:spcPts val="0"/>
              </a:spcBef>
              <a:buNone/>
              <a:defRPr sz="1200">
                <a:solidFill>
                  <a:schemeClr val="dk2"/>
                </a:solidFill>
                <a:latin typeface="Libre Franklin"/>
                <a:ea typeface="Libre Franklin"/>
                <a:cs typeface="Libre Franklin"/>
                <a:sym typeface="Libre Franklin"/>
              </a:defRPr>
            </a:lvl8pPr>
            <a:lvl9pPr marL="0" lvl="8" indent="0" algn="r">
              <a:spcBef>
                <a:spcPts val="0"/>
              </a:spcBef>
              <a:buNone/>
              <a:defRPr sz="1200">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sp>
        <p:nvSpPr>
          <p:cNvPr id="76" name="Google Shape;76;p53" title="Divider Bar"/>
          <p:cNvSpPr/>
          <p:nvPr/>
        </p:nvSpPr>
        <p:spPr>
          <a:xfrm>
            <a:off x="5303520"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dk2"/>
              </a:buClr>
              <a:buSzPts val="4400"/>
              <a:buFont typeface="Libre Franklin"/>
              <a:buNone/>
              <a:defRPr sz="4400" b="0" i="0" u="none" strike="noStrike" cap="none">
                <a:solidFill>
                  <a:schemeClr val="dk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2"/>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dk2"/>
              </a:buClr>
              <a:buSzPts val="2000"/>
              <a:buFont typeface="Libre Franklin"/>
              <a:buChar char="■"/>
              <a:defRPr sz="2000" b="0" i="0" u="none" strike="noStrike" cap="none">
                <a:solidFill>
                  <a:schemeClr val="dk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dk2"/>
              </a:buClr>
              <a:buSzPts val="2000"/>
              <a:buFont typeface="Libre Franklin"/>
              <a:buChar char="–"/>
              <a:defRPr sz="2000" b="0" i="1" u="none" strike="noStrike" cap="none">
                <a:solidFill>
                  <a:schemeClr val="dk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dk2"/>
              </a:buClr>
              <a:buSzPts val="1800"/>
              <a:buFont typeface="Libre Franklin"/>
              <a:buChar char="■"/>
              <a:defRPr sz="1800" b="0" i="0" u="none" strike="noStrike" cap="none">
                <a:solidFill>
                  <a:schemeClr val="dk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dk2"/>
              </a:buClr>
              <a:buSzPts val="1800"/>
              <a:buFont typeface="Libre Franklin"/>
              <a:buChar char="–"/>
              <a:defRPr sz="1800" b="0" i="1" u="none" strike="noStrike" cap="none">
                <a:solidFill>
                  <a:schemeClr val="dk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dk2"/>
              </a:buClr>
              <a:buSzPts val="1600"/>
              <a:buFont typeface="Libre Franklin"/>
              <a:buChar char="■"/>
              <a:defRPr sz="1600" b="0" i="0" u="none" strike="noStrike" cap="none">
                <a:solidFill>
                  <a:schemeClr val="dk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dk2"/>
              </a:buClr>
              <a:buSzPts val="1600"/>
              <a:buFont typeface="Libre Franklin"/>
              <a:buChar char="–"/>
              <a:defRPr sz="1600" b="0" i="1" u="none" strike="noStrike" cap="none">
                <a:solidFill>
                  <a:schemeClr val="dk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dk2"/>
              </a:buClr>
              <a:buSzPts val="1400"/>
              <a:buFont typeface="Libre Franklin"/>
              <a:buChar char="–"/>
              <a:defRPr sz="1400" b="0" i="1" u="none" strike="noStrike" cap="none">
                <a:solidFill>
                  <a:schemeClr val="dk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endParaRPr/>
          </a:p>
        </p:txBody>
      </p:sp>
      <p:sp>
        <p:nvSpPr>
          <p:cNvPr id="8" name="Google Shape;8;p42"/>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9" name="Google Shape;9;p42"/>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 name="Google Shape;10;p42"/>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dk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dk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dk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dk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dk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dk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dk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dk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sp>
        <p:nvSpPr>
          <p:cNvPr id="11" name="Google Shape;11;p42" title="Side bar"/>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9"/>
        <p:cNvGrpSpPr/>
        <p:nvPr/>
      </p:nvGrpSpPr>
      <p:grpSpPr>
        <a:xfrm>
          <a:off x="0" y="0"/>
          <a:ext cx="0" cy="0"/>
          <a:chOff x="0" y="0"/>
          <a:chExt cx="0" cy="0"/>
        </a:xfrm>
      </p:grpSpPr>
      <p:sp>
        <p:nvSpPr>
          <p:cNvPr id="90" name="Google Shape;90;p45"/>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lvl1pPr marR="0" lvl="0" algn="l" rtl="0">
              <a:lnSpc>
                <a:spcPct val="89000"/>
              </a:lnSpc>
              <a:spcBef>
                <a:spcPts val="0"/>
              </a:spcBef>
              <a:spcAft>
                <a:spcPts val="0"/>
              </a:spcAft>
              <a:buClr>
                <a:schemeClr val="lt2"/>
              </a:buClr>
              <a:buSzPts val="4400"/>
              <a:buFont typeface="Libre Franklin"/>
              <a:buNone/>
              <a:defRPr sz="4400" b="0" i="0" u="none" strike="noStrike" cap="none">
                <a:solidFill>
                  <a:schemeClr val="lt2"/>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45"/>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4000"/>
              </a:lnSpc>
              <a:spcBef>
                <a:spcPts val="1000"/>
              </a:spcBef>
              <a:spcAft>
                <a:spcPts val="0"/>
              </a:spcAft>
              <a:buClr>
                <a:schemeClr val="lt2"/>
              </a:buClr>
              <a:buSzPts val="2000"/>
              <a:buFont typeface="Libre Franklin"/>
              <a:buChar char="■"/>
              <a:defRPr sz="2000" b="0" i="0" u="none" strike="noStrike" cap="none">
                <a:solidFill>
                  <a:schemeClr val="lt2"/>
                </a:solidFill>
                <a:latin typeface="Libre Franklin"/>
                <a:ea typeface="Libre Franklin"/>
                <a:cs typeface="Libre Franklin"/>
                <a:sym typeface="Libre Franklin"/>
              </a:defRPr>
            </a:lvl1pPr>
            <a:lvl2pPr marL="914400" marR="0" lvl="1" indent="-355600" algn="l" rtl="0">
              <a:lnSpc>
                <a:spcPct val="94000"/>
              </a:lnSpc>
              <a:spcBef>
                <a:spcPts val="500"/>
              </a:spcBef>
              <a:spcAft>
                <a:spcPts val="0"/>
              </a:spcAft>
              <a:buClr>
                <a:schemeClr val="lt2"/>
              </a:buClr>
              <a:buSzPts val="2000"/>
              <a:buFont typeface="Libre Franklin"/>
              <a:buChar char="–"/>
              <a:defRPr sz="2000" b="0" i="1" u="none" strike="noStrike" cap="none">
                <a:solidFill>
                  <a:schemeClr val="lt2"/>
                </a:solidFill>
                <a:latin typeface="Libre Franklin"/>
                <a:ea typeface="Libre Franklin"/>
                <a:cs typeface="Libre Franklin"/>
                <a:sym typeface="Libre Franklin"/>
              </a:defRPr>
            </a:lvl2pPr>
            <a:lvl3pPr marL="1371600" marR="0" lvl="2" indent="-342900" algn="l" rtl="0">
              <a:lnSpc>
                <a:spcPct val="94000"/>
              </a:lnSpc>
              <a:spcBef>
                <a:spcPts val="500"/>
              </a:spcBef>
              <a:spcAft>
                <a:spcPts val="0"/>
              </a:spcAft>
              <a:buClr>
                <a:schemeClr val="lt2"/>
              </a:buClr>
              <a:buSzPts val="1800"/>
              <a:buFont typeface="Libre Franklin"/>
              <a:buChar char="■"/>
              <a:defRPr sz="1800" b="0" i="0" u="none" strike="noStrike" cap="none">
                <a:solidFill>
                  <a:schemeClr val="lt2"/>
                </a:solidFill>
                <a:latin typeface="Libre Franklin"/>
                <a:ea typeface="Libre Franklin"/>
                <a:cs typeface="Libre Franklin"/>
                <a:sym typeface="Libre Franklin"/>
              </a:defRPr>
            </a:lvl3pPr>
            <a:lvl4pPr marL="1828800" marR="0" lvl="3" indent="-342900" algn="l" rtl="0">
              <a:lnSpc>
                <a:spcPct val="94000"/>
              </a:lnSpc>
              <a:spcBef>
                <a:spcPts val="500"/>
              </a:spcBef>
              <a:spcAft>
                <a:spcPts val="0"/>
              </a:spcAft>
              <a:buClr>
                <a:schemeClr val="lt2"/>
              </a:buClr>
              <a:buSzPts val="1800"/>
              <a:buFont typeface="Libre Franklin"/>
              <a:buChar char="–"/>
              <a:defRPr sz="1800" b="0" i="1" u="none" strike="noStrike" cap="none">
                <a:solidFill>
                  <a:schemeClr val="lt2"/>
                </a:solidFill>
                <a:latin typeface="Libre Franklin"/>
                <a:ea typeface="Libre Franklin"/>
                <a:cs typeface="Libre Franklin"/>
                <a:sym typeface="Libre Franklin"/>
              </a:defRPr>
            </a:lvl4pPr>
            <a:lvl5pPr marL="2286000" marR="0" lvl="4" indent="-330200" algn="l" rtl="0">
              <a:lnSpc>
                <a:spcPct val="94000"/>
              </a:lnSpc>
              <a:spcBef>
                <a:spcPts val="500"/>
              </a:spcBef>
              <a:spcAft>
                <a:spcPts val="0"/>
              </a:spcAft>
              <a:buClr>
                <a:schemeClr val="lt2"/>
              </a:buClr>
              <a:buSzPts val="1600"/>
              <a:buFont typeface="Libre Franklin"/>
              <a:buChar char="■"/>
              <a:defRPr sz="1600" b="0" i="0" u="none" strike="noStrike" cap="none">
                <a:solidFill>
                  <a:schemeClr val="lt2"/>
                </a:solidFill>
                <a:latin typeface="Libre Franklin"/>
                <a:ea typeface="Libre Franklin"/>
                <a:cs typeface="Libre Franklin"/>
                <a:sym typeface="Libre Franklin"/>
              </a:defRPr>
            </a:lvl5pPr>
            <a:lvl6pPr marL="2743200" marR="0" lvl="5" indent="-330200" algn="l" rtl="0">
              <a:lnSpc>
                <a:spcPct val="94000"/>
              </a:lnSpc>
              <a:spcBef>
                <a:spcPts val="500"/>
              </a:spcBef>
              <a:spcAft>
                <a:spcPts val="0"/>
              </a:spcAft>
              <a:buClr>
                <a:schemeClr val="lt2"/>
              </a:buClr>
              <a:buSzPts val="1600"/>
              <a:buFont typeface="Libre Franklin"/>
              <a:buChar char="–"/>
              <a:defRPr sz="1600" b="0" i="1" u="none" strike="noStrike" cap="none">
                <a:solidFill>
                  <a:schemeClr val="lt2"/>
                </a:solidFill>
                <a:latin typeface="Libre Franklin"/>
                <a:ea typeface="Libre Franklin"/>
                <a:cs typeface="Libre Franklin"/>
                <a:sym typeface="Libre Franklin"/>
              </a:defRPr>
            </a:lvl6pPr>
            <a:lvl7pPr marL="3200400" marR="0" lvl="6" indent="-317500" algn="l" rtl="0">
              <a:lnSpc>
                <a:spcPct val="94000"/>
              </a:lnSpc>
              <a:spcBef>
                <a:spcPts val="500"/>
              </a:spcBef>
              <a:spcAft>
                <a:spcPts val="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7pPr>
            <a:lvl8pPr marL="3657600" marR="0" lvl="7" indent="-317500" algn="l" rtl="0">
              <a:lnSpc>
                <a:spcPct val="94000"/>
              </a:lnSpc>
              <a:spcBef>
                <a:spcPts val="500"/>
              </a:spcBef>
              <a:spcAft>
                <a:spcPts val="0"/>
              </a:spcAft>
              <a:buClr>
                <a:schemeClr val="lt2"/>
              </a:buClr>
              <a:buSzPts val="1400"/>
              <a:buFont typeface="Libre Franklin"/>
              <a:buChar char="–"/>
              <a:defRPr sz="1400" b="0" i="1" u="none" strike="noStrike" cap="none">
                <a:solidFill>
                  <a:schemeClr val="lt2"/>
                </a:solidFill>
                <a:latin typeface="Libre Franklin"/>
                <a:ea typeface="Libre Franklin"/>
                <a:cs typeface="Libre Franklin"/>
                <a:sym typeface="Libre Franklin"/>
              </a:defRPr>
            </a:lvl8pPr>
            <a:lvl9pPr marL="4114800" marR="0" lvl="8" indent="-317500" algn="l" rtl="0">
              <a:lnSpc>
                <a:spcPct val="94000"/>
              </a:lnSpc>
              <a:spcBef>
                <a:spcPts val="500"/>
              </a:spcBef>
              <a:spcAft>
                <a:spcPts val="200"/>
              </a:spcAft>
              <a:buClr>
                <a:schemeClr val="lt2"/>
              </a:buClr>
              <a:buSzPts val="1400"/>
              <a:buFont typeface="Libre Franklin"/>
              <a:buChar char="■"/>
              <a:defRPr sz="1400" b="0" i="0" u="none" strike="noStrike" cap="none">
                <a:solidFill>
                  <a:schemeClr val="lt2"/>
                </a:solidFill>
                <a:latin typeface="Libre Franklin"/>
                <a:ea typeface="Libre Franklin"/>
                <a:cs typeface="Libre Franklin"/>
                <a:sym typeface="Libre Franklin"/>
              </a:defRPr>
            </a:lvl9pPr>
          </a:lstStyle>
          <a:p>
            <a:endParaRPr/>
          </a:p>
        </p:txBody>
      </p:sp>
      <p:sp>
        <p:nvSpPr>
          <p:cNvPr id="92" name="Google Shape;92;p45"/>
          <p:cNvSpPr txBox="1">
            <a:spLocks noGrp="1"/>
          </p:cNvSpPr>
          <p:nvPr>
            <p:ph type="dt" idx="10"/>
          </p:nvPr>
        </p:nvSpPr>
        <p:spPr>
          <a:xfrm>
            <a:off x="1390650" y="6453386"/>
            <a:ext cx="1204572"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3" name="Google Shape;93;p45"/>
          <p:cNvSpPr txBox="1">
            <a:spLocks noGrp="1"/>
          </p:cNvSpPr>
          <p:nvPr>
            <p:ph type="ftr" idx="11"/>
          </p:nvPr>
        </p:nvSpPr>
        <p:spPr>
          <a:xfrm>
            <a:off x="2893564" y="6453386"/>
            <a:ext cx="6280830" cy="40461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lt1"/>
                </a:solidFill>
                <a:latin typeface="Libre Franklin"/>
                <a:ea typeface="Libre Franklin"/>
                <a:cs typeface="Libre Franklin"/>
                <a:sym typeface="Libre Franklin"/>
              </a:defRPr>
            </a:lvl9pPr>
          </a:lstStyle>
          <a:p>
            <a:endParaRPr/>
          </a:p>
        </p:txBody>
      </p:sp>
      <p:sp>
        <p:nvSpPr>
          <p:cNvPr id="94" name="Google Shape;94;p45"/>
          <p:cNvSpPr txBox="1">
            <a:spLocks noGrp="1"/>
          </p:cNvSpPr>
          <p:nvPr>
            <p:ph type="sldNum" idx="12"/>
          </p:nvPr>
        </p:nvSpPr>
        <p:spPr>
          <a:xfrm>
            <a:off x="9472736" y="6453386"/>
            <a:ext cx="1596292" cy="40461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2"/>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chemeClr val="lt2"/>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chemeClr val="lt2"/>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chemeClr val="lt2"/>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chemeClr val="lt2"/>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chemeClr val="lt2"/>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chemeClr val="lt2"/>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chemeClr val="lt2"/>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chemeClr val="lt2"/>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CA"/>
              <a:t>‹#›</a:t>
            </a:fld>
            <a:endParaRPr/>
          </a:p>
        </p:txBody>
      </p:sp>
      <p:sp>
        <p:nvSpPr>
          <p:cNvPr id="95" name="Google Shape;95;p45" title="Side bar"/>
          <p:cNvSpPr/>
          <p:nvPr/>
        </p:nvSpPr>
        <p:spPr>
          <a:xfrm>
            <a:off x="478095" y="376"/>
            <a:ext cx="2286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161/CIRCIMAGING.117.00598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doi.org/10.1053/j.optechstcvs.2018.02.003" TargetMode="External"/><Relationship Id="rId5" Type="http://schemas.openxmlformats.org/officeDocument/2006/relationships/hyperlink" Target="https://doi.org/10.1001/jamacardio.2020.3749" TargetMode="External"/><Relationship Id="rId4" Type="http://schemas.openxmlformats.org/officeDocument/2006/relationships/hyperlink" Target="https://doi.org/10.1093/ejcts/ezab07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19f4e786533_0_0"/>
          <p:cNvSpPr txBox="1">
            <a:spLocks noGrp="1"/>
          </p:cNvSpPr>
          <p:nvPr>
            <p:ph type="title"/>
          </p:nvPr>
        </p:nvSpPr>
        <p:spPr>
          <a:xfrm>
            <a:off x="756459" y="152400"/>
            <a:ext cx="11820698" cy="1485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t>Case: 33M Ascending aortic replacement</a:t>
            </a:r>
            <a:endParaRPr dirty="0"/>
          </a:p>
        </p:txBody>
      </p:sp>
      <p:sp>
        <p:nvSpPr>
          <p:cNvPr id="121" name="Google Shape;121;g19f4e786533_0_0"/>
          <p:cNvSpPr txBox="1">
            <a:spLocks noGrp="1"/>
          </p:cNvSpPr>
          <p:nvPr>
            <p:ph type="body" idx="1"/>
          </p:nvPr>
        </p:nvSpPr>
        <p:spPr>
          <a:xfrm>
            <a:off x="756459" y="1355668"/>
            <a:ext cx="9601200" cy="3581400"/>
          </a:xfrm>
          <a:prstGeom prst="rect">
            <a:avLst/>
          </a:prstGeom>
        </p:spPr>
        <p:txBody>
          <a:bodyPr spcFirstLastPara="1" wrap="square" lIns="91425" tIns="45700" rIns="91425" bIns="45700" anchor="t" anchorCtr="0">
            <a:normAutofit/>
          </a:bodyPr>
          <a:lstStyle/>
          <a:p>
            <a:pPr marL="0" lvl="0" indent="0" algn="l" rtl="0">
              <a:spcBef>
                <a:spcPts val="1000"/>
              </a:spcBef>
              <a:spcAft>
                <a:spcPts val="200"/>
              </a:spcAft>
              <a:buNone/>
            </a:pPr>
            <a:r>
              <a:rPr lang="en-CA" dirty="0"/>
              <a:t>Mild AR- no indication for repair</a:t>
            </a:r>
          </a:p>
          <a:p>
            <a:pPr marL="0" lvl="0" indent="0" algn="l" rtl="0">
              <a:spcBef>
                <a:spcPts val="1000"/>
              </a:spcBef>
              <a:spcAft>
                <a:spcPts val="200"/>
              </a:spcAft>
              <a:buNone/>
            </a:pPr>
            <a:r>
              <a:rPr lang="en-CA" dirty="0"/>
              <a:t>AV- Tricuspid</a:t>
            </a:r>
          </a:p>
          <a:p>
            <a:pPr marL="0" lvl="0" indent="0" algn="l" rtl="0">
              <a:spcBef>
                <a:spcPts val="1000"/>
              </a:spcBef>
              <a:spcAft>
                <a:spcPts val="200"/>
              </a:spcAft>
              <a:buNone/>
            </a:pPr>
            <a:r>
              <a:rPr lang="en-CA" dirty="0"/>
              <a:t>Proximal arch dilated 52mm </a:t>
            </a:r>
            <a:endParaRPr dirty="0"/>
          </a:p>
        </p:txBody>
      </p:sp>
      <p:pic>
        <p:nvPicPr>
          <p:cNvPr id="4" name="Image-10">
            <a:hlinkClick r:id="" action="ppaction://media"/>
            <a:extLst>
              <a:ext uri="{FF2B5EF4-FFF2-40B4-BE49-F238E27FC236}">
                <a16:creationId xmlns:a16="http://schemas.microsoft.com/office/drawing/2014/main" id="{7147733D-392F-444B-B5C2-2F9745AF4C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89581" y="1513069"/>
            <a:ext cx="5109148" cy="383186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2"/>
        <p:cNvGrpSpPr/>
        <p:nvPr/>
      </p:nvGrpSpPr>
      <p:grpSpPr>
        <a:xfrm>
          <a:off x="0" y="0"/>
          <a:ext cx="0" cy="0"/>
          <a:chOff x="0" y="0"/>
          <a:chExt cx="0" cy="0"/>
        </a:xfrm>
      </p:grpSpPr>
      <p:sp>
        <p:nvSpPr>
          <p:cNvPr id="174" name="Google Shape;174;p7"/>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dirty="0"/>
          </a:p>
        </p:txBody>
      </p:sp>
      <p:pic>
        <p:nvPicPr>
          <p:cNvPr id="175" name="Google Shape;175;p7"/>
          <p:cNvPicPr preferRelativeResize="0"/>
          <p:nvPr/>
        </p:nvPicPr>
        <p:blipFill rotWithShape="1">
          <a:blip r:embed="rId3">
            <a:alphaModFix/>
          </a:blip>
          <a:srcRect/>
          <a:stretch/>
        </p:blipFill>
        <p:spPr>
          <a:xfrm>
            <a:off x="1108784" y="377477"/>
            <a:ext cx="10605121" cy="5934113"/>
          </a:xfrm>
          <a:prstGeom prst="rect">
            <a:avLst/>
          </a:prstGeom>
          <a:noFill/>
          <a:ln>
            <a:noFill/>
          </a:ln>
        </p:spPr>
      </p:pic>
      <p:sp>
        <p:nvSpPr>
          <p:cNvPr id="7" name="TextBox 6">
            <a:extLst>
              <a:ext uri="{FF2B5EF4-FFF2-40B4-BE49-F238E27FC236}">
                <a16:creationId xmlns:a16="http://schemas.microsoft.com/office/drawing/2014/main" id="{D76610DF-4E16-2C47-BCB0-71E411C7BE5A}"/>
              </a:ext>
            </a:extLst>
          </p:cNvPr>
          <p:cNvSpPr txBox="1"/>
          <p:nvPr/>
        </p:nvSpPr>
        <p:spPr>
          <a:xfrm>
            <a:off x="734444" y="6396335"/>
            <a:ext cx="11353800" cy="461665"/>
          </a:xfrm>
          <a:prstGeom prst="rect">
            <a:avLst/>
          </a:prstGeom>
          <a:noFill/>
        </p:spPr>
        <p:txBody>
          <a:bodyPr wrap="square">
            <a:spAutoFit/>
          </a:bodyPr>
          <a:lstStyle/>
          <a:p>
            <a:r>
              <a:rPr lang="en-CA" sz="800" b="0" i="0" u="none" strike="noStrike" dirty="0" err="1">
                <a:solidFill>
                  <a:schemeClr val="tx1"/>
                </a:solidFill>
                <a:effectLst/>
              </a:rPr>
              <a:t>Michelena</a:t>
            </a:r>
            <a:r>
              <a:rPr lang="en-CA" sz="800" b="0" i="0" u="none" strike="noStrike" dirty="0">
                <a:solidFill>
                  <a:schemeClr val="tx1"/>
                </a:solidFill>
                <a:effectLst/>
              </a:rPr>
              <a:t>, H. I., Corte, A. </a:t>
            </a:r>
            <a:r>
              <a:rPr lang="en-CA" sz="800" b="0" i="0" u="none" strike="noStrike" dirty="0" err="1">
                <a:solidFill>
                  <a:schemeClr val="tx1"/>
                </a:solidFill>
                <a:effectLst/>
              </a:rPr>
              <a:t>della</a:t>
            </a:r>
            <a:r>
              <a:rPr lang="en-CA" sz="800" b="0" i="0" u="none" strike="noStrike" dirty="0">
                <a:solidFill>
                  <a:schemeClr val="tx1"/>
                </a:solidFill>
                <a:effectLst/>
              </a:rPr>
              <a:t>, Evangelista, A., </a:t>
            </a:r>
            <a:r>
              <a:rPr lang="en-CA" sz="800" b="0" i="0" u="none" strike="noStrike" dirty="0" err="1">
                <a:solidFill>
                  <a:schemeClr val="tx1"/>
                </a:solidFill>
                <a:effectLst/>
              </a:rPr>
              <a:t>Maleszewski</a:t>
            </a:r>
            <a:r>
              <a:rPr lang="en-CA" sz="800" b="0" i="0" u="none" strike="noStrike" dirty="0">
                <a:solidFill>
                  <a:schemeClr val="tx1"/>
                </a:solidFill>
                <a:effectLst/>
              </a:rPr>
              <a:t>, J. J., Edwards, W. D., Roman, M. J., Devereux, R. B., Fernández, B., Asch, F. M., Barker, A. J., Sierra-Galan, L. M., de </a:t>
            </a:r>
            <a:r>
              <a:rPr lang="en-CA" sz="800" b="0" i="0" u="none" strike="noStrike" dirty="0" err="1">
                <a:solidFill>
                  <a:schemeClr val="tx1"/>
                </a:solidFill>
                <a:effectLst/>
              </a:rPr>
              <a:t>Kerchove</a:t>
            </a:r>
            <a:r>
              <a:rPr lang="en-CA" sz="800" b="0" i="0" u="none" strike="noStrike" dirty="0">
                <a:solidFill>
                  <a:schemeClr val="tx1"/>
                </a:solidFill>
                <a:effectLst/>
              </a:rPr>
              <a:t>, L., Fernandes, S. M., </a:t>
            </a:r>
            <a:r>
              <a:rPr lang="en-CA" sz="800" b="0" i="0" u="none" strike="noStrike" dirty="0" err="1">
                <a:solidFill>
                  <a:schemeClr val="tx1"/>
                </a:solidFill>
                <a:effectLst/>
              </a:rPr>
              <a:t>Fedak</a:t>
            </a:r>
            <a:r>
              <a:rPr lang="en-CA" sz="800" b="0" i="0" u="none" strike="noStrike" dirty="0">
                <a:solidFill>
                  <a:schemeClr val="tx1"/>
                </a:solidFill>
                <a:effectLst/>
              </a:rPr>
              <a:t>, P. W. M., </a:t>
            </a:r>
            <a:r>
              <a:rPr lang="en-CA" sz="800" b="0" i="0" u="none" strike="noStrike" dirty="0" err="1">
                <a:solidFill>
                  <a:schemeClr val="tx1"/>
                </a:solidFill>
                <a:effectLst/>
              </a:rPr>
              <a:t>Girdauskas</a:t>
            </a:r>
            <a:r>
              <a:rPr lang="en-CA" sz="800" b="0" i="0" u="none" strike="noStrike" dirty="0">
                <a:solidFill>
                  <a:schemeClr val="tx1"/>
                </a:solidFill>
                <a:effectLst/>
              </a:rPr>
              <a:t>, E., Delgado, V., </a:t>
            </a:r>
            <a:r>
              <a:rPr lang="en-CA" sz="800" b="0" i="0" u="none" strike="noStrike" dirty="0" err="1">
                <a:solidFill>
                  <a:schemeClr val="tx1"/>
                </a:solidFill>
                <a:effectLst/>
              </a:rPr>
              <a:t>Abbara</a:t>
            </a:r>
            <a:r>
              <a:rPr lang="en-CA" sz="800" b="0" i="0" u="none" strike="noStrike" dirty="0">
                <a:solidFill>
                  <a:schemeClr val="tx1"/>
                </a:solidFill>
                <a:effectLst/>
              </a:rPr>
              <a:t>, S., </a:t>
            </a:r>
            <a:r>
              <a:rPr lang="en-CA" sz="800" b="0" i="0" u="none" strike="noStrike" dirty="0" err="1">
                <a:solidFill>
                  <a:schemeClr val="tx1"/>
                </a:solidFill>
                <a:effectLst/>
              </a:rPr>
              <a:t>Lansac</a:t>
            </a:r>
            <a:r>
              <a:rPr lang="en-CA" sz="800" b="0" i="0" u="none" strike="noStrike" dirty="0">
                <a:solidFill>
                  <a:schemeClr val="tx1"/>
                </a:solidFill>
                <a:effectLst/>
              </a:rPr>
              <a:t>, E., Prakash, S. K., … Schäfers, H. J. (2021). International consensus statement on nomenclature and classification of the congenital bicuspid aortic valve and its </a:t>
            </a:r>
            <a:r>
              <a:rPr lang="en-CA" sz="800" b="0" i="0" u="none" strike="noStrike" dirty="0" err="1">
                <a:solidFill>
                  <a:schemeClr val="tx1"/>
                </a:solidFill>
                <a:effectLst/>
              </a:rPr>
              <a:t>aortopathy</a:t>
            </a:r>
            <a:r>
              <a:rPr lang="en-CA" sz="800" b="0" i="0" u="none" strike="noStrike" dirty="0">
                <a:solidFill>
                  <a:schemeClr val="tx1"/>
                </a:solidFill>
                <a:effectLst/>
              </a:rPr>
              <a:t>, for clinical, surgical, interventional and research purposes. </a:t>
            </a:r>
            <a:r>
              <a:rPr lang="en-CA" sz="800" b="0" i="1" u="none" strike="noStrike" dirty="0">
                <a:solidFill>
                  <a:schemeClr val="tx1"/>
                </a:solidFill>
                <a:effectLst/>
              </a:rPr>
              <a:t>Radiology: Cardiothoracic Imaging</a:t>
            </a:r>
            <a:r>
              <a:rPr lang="en-CA" sz="800" b="0" i="0" u="none" strike="noStrike" dirty="0">
                <a:solidFill>
                  <a:schemeClr val="tx1"/>
                </a:solidFill>
                <a:effectLst/>
              </a:rPr>
              <a:t>, </a:t>
            </a:r>
            <a:r>
              <a:rPr lang="en-CA" sz="800" b="0" i="1" u="none" strike="noStrike" dirty="0">
                <a:solidFill>
                  <a:schemeClr val="tx1"/>
                </a:solidFill>
                <a:effectLst/>
              </a:rPr>
              <a:t>3</a:t>
            </a:r>
            <a:r>
              <a:rPr lang="en-CA" sz="800" b="0" i="0" u="none" strike="noStrike" dirty="0">
                <a:solidFill>
                  <a:schemeClr val="tx1"/>
                </a:solidFill>
                <a:effectLst/>
              </a:rPr>
              <a:t>(4). https://</a:t>
            </a:r>
            <a:r>
              <a:rPr lang="en-CA" sz="800" b="0" i="0" u="none" strike="noStrike" dirty="0" err="1">
                <a:solidFill>
                  <a:schemeClr val="tx1"/>
                </a:solidFill>
                <a:effectLst/>
              </a:rPr>
              <a:t>doi.org</a:t>
            </a:r>
            <a:r>
              <a:rPr lang="en-CA" sz="800" b="0" i="0" u="none" strike="noStrike" dirty="0">
                <a:solidFill>
                  <a:schemeClr val="tx1"/>
                </a:solidFill>
                <a:effectLst/>
              </a:rPr>
              <a:t>/10.1148/ryct.2021200496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0"/>
        <p:cNvGrpSpPr/>
        <p:nvPr/>
      </p:nvGrpSpPr>
      <p:grpSpPr>
        <a:xfrm>
          <a:off x="0" y="0"/>
          <a:ext cx="0" cy="0"/>
          <a:chOff x="0" y="0"/>
          <a:chExt cx="0" cy="0"/>
        </a:xfrm>
      </p:grpSpPr>
      <p:sp>
        <p:nvSpPr>
          <p:cNvPr id="181" name="Google Shape;181;p8"/>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8"/>
          <p:cNvPicPr preferRelativeResize="0"/>
          <p:nvPr/>
        </p:nvPicPr>
        <p:blipFill rotWithShape="1">
          <a:blip r:embed="rId3">
            <a:alphaModFix/>
          </a:blip>
          <a:srcRect/>
          <a:stretch/>
        </p:blipFill>
        <p:spPr>
          <a:xfrm>
            <a:off x="1822260" y="383849"/>
            <a:ext cx="3843974" cy="5247747"/>
          </a:xfrm>
          <a:prstGeom prst="rect">
            <a:avLst/>
          </a:prstGeom>
          <a:noFill/>
          <a:ln>
            <a:noFill/>
          </a:ln>
        </p:spPr>
      </p:pic>
      <p:sp>
        <p:nvSpPr>
          <p:cNvPr id="183" name="Google Shape;183;p8"/>
          <p:cNvSpPr txBox="1">
            <a:spLocks noGrp="1"/>
          </p:cNvSpPr>
          <p:nvPr>
            <p:ph type="body" idx="1"/>
          </p:nvPr>
        </p:nvSpPr>
        <p:spPr>
          <a:xfrm>
            <a:off x="6389914" y="619653"/>
            <a:ext cx="5127172" cy="5247747"/>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CA" dirty="0"/>
              <a:t>Replaces Type I </a:t>
            </a:r>
          </a:p>
          <a:p>
            <a:pPr marL="384048" lvl="0" indent="-384048" algn="l" rtl="0">
              <a:lnSpc>
                <a:spcPct val="94000"/>
              </a:lnSpc>
              <a:spcBef>
                <a:spcPts val="0"/>
              </a:spcBef>
              <a:spcAft>
                <a:spcPts val="0"/>
              </a:spcAft>
              <a:buClr>
                <a:schemeClr val="dk2"/>
              </a:buClr>
              <a:buSzPts val="2000"/>
              <a:buChar char="■"/>
            </a:pPr>
            <a:endParaRPr lang="en-CA" dirty="0"/>
          </a:p>
          <a:p>
            <a:pPr marL="384048" lvl="0" indent="-384048" algn="l" rtl="0">
              <a:lnSpc>
                <a:spcPct val="94000"/>
              </a:lnSpc>
              <a:spcBef>
                <a:spcPts val="0"/>
              </a:spcBef>
              <a:spcAft>
                <a:spcPts val="0"/>
              </a:spcAft>
              <a:buClr>
                <a:schemeClr val="dk2"/>
              </a:buClr>
              <a:buSzPts val="2000"/>
              <a:buChar char="■"/>
            </a:pPr>
            <a:r>
              <a:rPr lang="en-CA" dirty="0"/>
              <a:t>Most commonly discovered</a:t>
            </a:r>
            <a:endParaRPr dirty="0"/>
          </a:p>
          <a:p>
            <a:pPr marL="0" lvl="0" indent="0" algn="l" rtl="0">
              <a:lnSpc>
                <a:spcPct val="94000"/>
              </a:lnSpc>
              <a:spcBef>
                <a:spcPts val="0"/>
              </a:spcBef>
              <a:spcAft>
                <a:spcPts val="0"/>
              </a:spcAft>
              <a:buNone/>
            </a:pPr>
            <a:endParaRPr dirty="0"/>
          </a:p>
          <a:p>
            <a:pPr marL="384048" lvl="0" indent="-371348" algn="l" rtl="0">
              <a:lnSpc>
                <a:spcPct val="94000"/>
              </a:lnSpc>
              <a:spcBef>
                <a:spcPts val="0"/>
              </a:spcBef>
              <a:spcAft>
                <a:spcPts val="0"/>
              </a:spcAft>
              <a:buSzPts val="1800"/>
              <a:buChar char="■"/>
            </a:pPr>
            <a:r>
              <a:rPr lang="en-CA" b="1" dirty="0"/>
              <a:t>+/-Raphe: </a:t>
            </a:r>
            <a:r>
              <a:rPr lang="en-CA" dirty="0"/>
              <a:t>congenital fibrous ridge between the fused cusps.</a:t>
            </a:r>
            <a:endParaRPr dirty="0"/>
          </a:p>
          <a:p>
            <a:pPr marL="384048" lvl="0" indent="-384048" algn="l" rtl="0">
              <a:lnSpc>
                <a:spcPct val="94000"/>
              </a:lnSpc>
              <a:spcBef>
                <a:spcPts val="1200"/>
              </a:spcBef>
              <a:spcAft>
                <a:spcPts val="0"/>
              </a:spcAft>
              <a:buClr>
                <a:schemeClr val="dk2"/>
              </a:buClr>
              <a:buSzPts val="2000"/>
              <a:buChar char="■"/>
            </a:pPr>
            <a:r>
              <a:rPr lang="en-CA" dirty="0"/>
              <a:t>R-L most common</a:t>
            </a:r>
            <a:endParaRPr dirty="0"/>
          </a:p>
          <a:p>
            <a:pPr marL="914400" lvl="1" indent="-384048" algn="l" rtl="0">
              <a:lnSpc>
                <a:spcPct val="94000"/>
              </a:lnSpc>
              <a:spcBef>
                <a:spcPts val="700"/>
              </a:spcBef>
              <a:spcAft>
                <a:spcPts val="0"/>
              </a:spcAft>
              <a:buClr>
                <a:schemeClr val="dk2"/>
              </a:buClr>
              <a:buSzPts val="2000"/>
              <a:buChar char="–"/>
            </a:pPr>
            <a:r>
              <a:rPr lang="en-CA" dirty="0"/>
              <a:t>Aortic root dilatation</a:t>
            </a:r>
            <a:endParaRPr dirty="0"/>
          </a:p>
          <a:p>
            <a:pPr marL="914400" lvl="1" indent="-371348" algn="l" rtl="0">
              <a:lnSpc>
                <a:spcPct val="94000"/>
              </a:lnSpc>
              <a:spcBef>
                <a:spcPts val="700"/>
              </a:spcBef>
              <a:spcAft>
                <a:spcPts val="0"/>
              </a:spcAft>
              <a:buSzPts val="1800"/>
              <a:buChar char="–"/>
            </a:pPr>
            <a:r>
              <a:rPr lang="en-CA" dirty="0"/>
              <a:t>Aortic Regurgitation</a:t>
            </a:r>
            <a:endParaRPr dirty="0"/>
          </a:p>
          <a:p>
            <a:pPr marL="914400" lvl="1" indent="-371348" algn="l" rtl="0">
              <a:lnSpc>
                <a:spcPct val="94000"/>
              </a:lnSpc>
              <a:spcBef>
                <a:spcPts val="700"/>
              </a:spcBef>
              <a:spcAft>
                <a:spcPts val="0"/>
              </a:spcAft>
              <a:buSzPts val="1800"/>
              <a:buChar char="–"/>
            </a:pPr>
            <a:r>
              <a:rPr lang="en-CA" dirty="0"/>
              <a:t>Coarctation</a:t>
            </a:r>
            <a:endParaRPr dirty="0"/>
          </a:p>
          <a:p>
            <a:pPr marL="0" lvl="0" indent="0" algn="l" rtl="0">
              <a:lnSpc>
                <a:spcPct val="94000"/>
              </a:lnSpc>
              <a:spcBef>
                <a:spcPts val="700"/>
              </a:spcBef>
              <a:spcAft>
                <a:spcPts val="0"/>
              </a:spcAft>
              <a:buNone/>
            </a:pPr>
            <a:endParaRPr dirty="0"/>
          </a:p>
          <a:p>
            <a:pPr marL="914400" lvl="1" indent="-257048" algn="l" rtl="0">
              <a:lnSpc>
                <a:spcPct val="94000"/>
              </a:lnSpc>
              <a:spcBef>
                <a:spcPts val="700"/>
              </a:spcBef>
              <a:spcAft>
                <a:spcPts val="0"/>
              </a:spcAft>
              <a:buClr>
                <a:schemeClr val="dk2"/>
              </a:buClr>
              <a:buSzPts val="2000"/>
              <a:buNone/>
            </a:pPr>
            <a:endParaRPr dirty="0"/>
          </a:p>
        </p:txBody>
      </p:sp>
      <p:sp>
        <p:nvSpPr>
          <p:cNvPr id="6" name="TextBox 5">
            <a:extLst>
              <a:ext uri="{FF2B5EF4-FFF2-40B4-BE49-F238E27FC236}">
                <a16:creationId xmlns:a16="http://schemas.microsoft.com/office/drawing/2014/main" id="{92A27EF3-07F4-3A48-B77A-FB119E40FE2F}"/>
              </a:ext>
            </a:extLst>
          </p:cNvPr>
          <p:cNvSpPr txBox="1"/>
          <p:nvPr/>
        </p:nvSpPr>
        <p:spPr>
          <a:xfrm>
            <a:off x="706695" y="6020697"/>
            <a:ext cx="8788958" cy="584775"/>
          </a:xfrm>
          <a:prstGeom prst="rect">
            <a:avLst/>
          </a:prstGeom>
          <a:noFill/>
        </p:spPr>
        <p:txBody>
          <a:bodyPr wrap="square">
            <a:spAutoFit/>
          </a:bodyPr>
          <a:lstStyle/>
          <a:p>
            <a:r>
              <a:rPr lang="en-CA" sz="800" b="0" i="0" u="none" strike="noStrike" dirty="0" err="1">
                <a:solidFill>
                  <a:schemeClr val="tx1"/>
                </a:solidFill>
                <a:effectLst/>
              </a:rPr>
              <a:t>Michelena</a:t>
            </a:r>
            <a:r>
              <a:rPr lang="en-CA" sz="800" b="0" i="0" u="none" strike="noStrike" dirty="0">
                <a:solidFill>
                  <a:schemeClr val="tx1"/>
                </a:solidFill>
                <a:effectLst/>
              </a:rPr>
              <a:t>, H. I., Corte, A. </a:t>
            </a:r>
            <a:r>
              <a:rPr lang="en-CA" sz="800" b="0" i="0" u="none" strike="noStrike" dirty="0" err="1">
                <a:solidFill>
                  <a:schemeClr val="tx1"/>
                </a:solidFill>
                <a:effectLst/>
              </a:rPr>
              <a:t>della</a:t>
            </a:r>
            <a:r>
              <a:rPr lang="en-CA" sz="800" b="0" i="0" u="none" strike="noStrike" dirty="0">
                <a:solidFill>
                  <a:schemeClr val="tx1"/>
                </a:solidFill>
                <a:effectLst/>
              </a:rPr>
              <a:t>, Evangelista, A., </a:t>
            </a:r>
            <a:r>
              <a:rPr lang="en-CA" sz="800" b="0" i="0" u="none" strike="noStrike" dirty="0" err="1">
                <a:solidFill>
                  <a:schemeClr val="tx1"/>
                </a:solidFill>
                <a:effectLst/>
              </a:rPr>
              <a:t>Maleszewski</a:t>
            </a:r>
            <a:r>
              <a:rPr lang="en-CA" sz="800" b="0" i="0" u="none" strike="noStrike" dirty="0">
                <a:solidFill>
                  <a:schemeClr val="tx1"/>
                </a:solidFill>
                <a:effectLst/>
              </a:rPr>
              <a:t>, J. J., Edwards, W. D., Roman, M. J., Devereux, R. B., Fernández, B., Asch, F. M., Barker, A. J., Sierra-Galan, L. M., de </a:t>
            </a:r>
            <a:r>
              <a:rPr lang="en-CA" sz="800" b="0" i="0" u="none" strike="noStrike" dirty="0" err="1">
                <a:solidFill>
                  <a:schemeClr val="tx1"/>
                </a:solidFill>
                <a:effectLst/>
              </a:rPr>
              <a:t>Kerchove</a:t>
            </a:r>
            <a:r>
              <a:rPr lang="en-CA" sz="800" b="0" i="0" u="none" strike="noStrike" dirty="0">
                <a:solidFill>
                  <a:schemeClr val="tx1"/>
                </a:solidFill>
                <a:effectLst/>
              </a:rPr>
              <a:t>, L., Fernandes, S. M., </a:t>
            </a:r>
            <a:r>
              <a:rPr lang="en-CA" sz="800" b="0" i="0" u="none" strike="noStrike" dirty="0" err="1">
                <a:solidFill>
                  <a:schemeClr val="tx1"/>
                </a:solidFill>
                <a:effectLst/>
              </a:rPr>
              <a:t>Fedak</a:t>
            </a:r>
            <a:r>
              <a:rPr lang="en-CA" sz="800" b="0" i="0" u="none" strike="noStrike" dirty="0">
                <a:solidFill>
                  <a:schemeClr val="tx1"/>
                </a:solidFill>
                <a:effectLst/>
              </a:rPr>
              <a:t>, P. W. M., </a:t>
            </a:r>
            <a:r>
              <a:rPr lang="en-CA" sz="800" b="0" i="0" u="none" strike="noStrike" dirty="0" err="1">
                <a:solidFill>
                  <a:schemeClr val="tx1"/>
                </a:solidFill>
                <a:effectLst/>
              </a:rPr>
              <a:t>Girdauskas</a:t>
            </a:r>
            <a:r>
              <a:rPr lang="en-CA" sz="800" b="0" i="0" u="none" strike="noStrike" dirty="0">
                <a:solidFill>
                  <a:schemeClr val="tx1"/>
                </a:solidFill>
                <a:effectLst/>
              </a:rPr>
              <a:t>, E., Delgado, V., </a:t>
            </a:r>
            <a:r>
              <a:rPr lang="en-CA" sz="800" b="0" i="0" u="none" strike="noStrike" dirty="0" err="1">
                <a:solidFill>
                  <a:schemeClr val="tx1"/>
                </a:solidFill>
                <a:effectLst/>
              </a:rPr>
              <a:t>Abbara</a:t>
            </a:r>
            <a:r>
              <a:rPr lang="en-CA" sz="800" b="0" i="0" u="none" strike="noStrike" dirty="0">
                <a:solidFill>
                  <a:schemeClr val="tx1"/>
                </a:solidFill>
                <a:effectLst/>
              </a:rPr>
              <a:t>, S., </a:t>
            </a:r>
            <a:r>
              <a:rPr lang="en-CA" sz="800" b="0" i="0" u="none" strike="noStrike" dirty="0" err="1">
                <a:solidFill>
                  <a:schemeClr val="tx1"/>
                </a:solidFill>
                <a:effectLst/>
              </a:rPr>
              <a:t>Lansac</a:t>
            </a:r>
            <a:r>
              <a:rPr lang="en-CA" sz="800" b="0" i="0" u="none" strike="noStrike" dirty="0">
                <a:solidFill>
                  <a:schemeClr val="tx1"/>
                </a:solidFill>
                <a:effectLst/>
              </a:rPr>
              <a:t>, E., Prakash, S. K., … Schäfers, H. J. (2021). International consensus statement on nomenclature and classification of the congenital bicuspid aortic valve and its </a:t>
            </a:r>
            <a:r>
              <a:rPr lang="en-CA" sz="800" b="0" i="0" u="none" strike="noStrike" dirty="0" err="1">
                <a:solidFill>
                  <a:schemeClr val="tx1"/>
                </a:solidFill>
                <a:effectLst/>
              </a:rPr>
              <a:t>aortopathy</a:t>
            </a:r>
            <a:r>
              <a:rPr lang="en-CA" sz="800" b="0" i="0" u="none" strike="noStrike" dirty="0">
                <a:solidFill>
                  <a:schemeClr val="tx1"/>
                </a:solidFill>
                <a:effectLst/>
              </a:rPr>
              <a:t>, for clinical, surgical, interventional and research purposes. </a:t>
            </a:r>
            <a:r>
              <a:rPr lang="en-CA" sz="800" b="0" i="1" u="none" strike="noStrike" dirty="0">
                <a:solidFill>
                  <a:schemeClr val="tx1"/>
                </a:solidFill>
                <a:effectLst/>
              </a:rPr>
              <a:t>Radiology: Cardiothoracic Imaging</a:t>
            </a:r>
            <a:r>
              <a:rPr lang="en-CA" sz="800" b="0" i="0" u="none" strike="noStrike" dirty="0">
                <a:solidFill>
                  <a:schemeClr val="tx1"/>
                </a:solidFill>
                <a:effectLst/>
              </a:rPr>
              <a:t>, </a:t>
            </a:r>
            <a:r>
              <a:rPr lang="en-CA" sz="800" b="0" i="1" u="none" strike="noStrike" dirty="0">
                <a:solidFill>
                  <a:schemeClr val="tx1"/>
                </a:solidFill>
                <a:effectLst/>
              </a:rPr>
              <a:t>3</a:t>
            </a:r>
            <a:r>
              <a:rPr lang="en-CA" sz="800" b="0" i="0" u="none" strike="noStrike" dirty="0">
                <a:solidFill>
                  <a:schemeClr val="tx1"/>
                </a:solidFill>
                <a:effectLst/>
              </a:rPr>
              <a:t>(4). https://</a:t>
            </a:r>
            <a:r>
              <a:rPr lang="en-CA" sz="800" b="0" i="0" u="none" strike="noStrike" dirty="0" err="1">
                <a:solidFill>
                  <a:schemeClr val="tx1"/>
                </a:solidFill>
                <a:effectLst/>
              </a:rPr>
              <a:t>doi.org</a:t>
            </a:r>
            <a:r>
              <a:rPr lang="en-CA" sz="800" b="0" i="0" u="none" strike="noStrike" dirty="0">
                <a:solidFill>
                  <a:schemeClr val="tx1"/>
                </a:solidFill>
                <a:effectLst/>
              </a:rPr>
              <a:t>/10.1148/ryct.2021200496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928B-4E7B-F34D-9B77-A8A5B4BE7738}"/>
              </a:ext>
            </a:extLst>
          </p:cNvPr>
          <p:cNvSpPr>
            <a:spLocks noGrp="1"/>
          </p:cNvSpPr>
          <p:nvPr>
            <p:ph type="title"/>
          </p:nvPr>
        </p:nvSpPr>
        <p:spPr/>
        <p:txBody>
          <a:bodyPr/>
          <a:lstStyle/>
          <a:p>
            <a:r>
              <a:rPr lang="en-US" dirty="0"/>
              <a:t>FUSED BAV</a:t>
            </a:r>
          </a:p>
        </p:txBody>
      </p:sp>
      <p:sp>
        <p:nvSpPr>
          <p:cNvPr id="3" name="Text Placeholder 2">
            <a:extLst>
              <a:ext uri="{FF2B5EF4-FFF2-40B4-BE49-F238E27FC236}">
                <a16:creationId xmlns:a16="http://schemas.microsoft.com/office/drawing/2014/main" id="{1758AE1D-1FE7-F14C-9E60-3A38EED87D0A}"/>
              </a:ext>
            </a:extLst>
          </p:cNvPr>
          <p:cNvSpPr>
            <a:spLocks noGrp="1"/>
          </p:cNvSpPr>
          <p:nvPr>
            <p:ph type="body" idx="1"/>
          </p:nvPr>
        </p:nvSpPr>
        <p:spPr/>
        <p:txBody>
          <a:bodyPr/>
          <a:lstStyle/>
          <a:p>
            <a:endParaRPr lang="en-US" dirty="0"/>
          </a:p>
        </p:txBody>
      </p:sp>
      <p:pic>
        <p:nvPicPr>
          <p:cNvPr id="4" name="Fused BAV.mp4" descr="Fused BAV.mp4">
            <a:hlinkClick r:id="" action="ppaction://media"/>
            <a:extLst>
              <a:ext uri="{FF2B5EF4-FFF2-40B4-BE49-F238E27FC236}">
                <a16:creationId xmlns:a16="http://schemas.microsoft.com/office/drawing/2014/main" id="{6950E315-46C6-FE49-A895-E6A2EDE8D7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5325" r="3112"/>
          <a:stretch/>
        </p:blipFill>
        <p:spPr>
          <a:xfrm>
            <a:off x="1652847" y="1854994"/>
            <a:ext cx="9038705" cy="4443411"/>
          </a:xfrm>
          <a:prstGeom prst="rect">
            <a:avLst/>
          </a:prstGeom>
        </p:spPr>
      </p:pic>
    </p:spTree>
    <p:extLst>
      <p:ext uri="{BB962C8B-B14F-4D97-AF65-F5344CB8AC3E}">
        <p14:creationId xmlns:p14="http://schemas.microsoft.com/office/powerpoint/2010/main" val="154387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3D9D4-116D-8144-AEBD-7025A92C77B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12595DF-DFC0-EE45-B7BA-4CBED3434584}"/>
              </a:ext>
            </a:extLst>
          </p:cNvPr>
          <p:cNvSpPr>
            <a:spLocks noGrp="1"/>
          </p:cNvSpPr>
          <p:nvPr>
            <p:ph type="body" idx="1"/>
          </p:nvPr>
        </p:nvSpPr>
        <p:spPr/>
        <p:txBody>
          <a:bodyPr/>
          <a:lstStyle/>
          <a:p>
            <a:endParaRPr lang="en-US" dirty="0"/>
          </a:p>
        </p:txBody>
      </p:sp>
      <p:pic>
        <p:nvPicPr>
          <p:cNvPr id="4" name="Fused BAV-2nd.mp4" descr="Fused BAV-2nd.mp4">
            <a:hlinkClick r:id="" action="ppaction://media"/>
            <a:extLst>
              <a:ext uri="{FF2B5EF4-FFF2-40B4-BE49-F238E27FC236}">
                <a16:creationId xmlns:a16="http://schemas.microsoft.com/office/drawing/2014/main" id="{858FDDA8-5734-0648-8C03-5BFE8DE2CD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0856" y="364670"/>
            <a:ext cx="10189029" cy="5731329"/>
          </a:xfrm>
          <a:prstGeom prst="rect">
            <a:avLst/>
          </a:prstGeom>
        </p:spPr>
      </p:pic>
    </p:spTree>
    <p:extLst>
      <p:ext uri="{BB962C8B-B14F-4D97-AF65-F5344CB8AC3E}">
        <p14:creationId xmlns:p14="http://schemas.microsoft.com/office/powerpoint/2010/main" val="41858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739BA-A94D-664B-B643-236128D5B4BF}"/>
              </a:ext>
            </a:extLst>
          </p:cNvPr>
          <p:cNvPicPr>
            <a:picLocks noChangeAspect="1"/>
          </p:cNvPicPr>
          <p:nvPr/>
        </p:nvPicPr>
        <p:blipFill rotWithShape="1">
          <a:blip r:embed="rId2"/>
          <a:srcRect t="19221"/>
          <a:stretch/>
        </p:blipFill>
        <p:spPr>
          <a:xfrm>
            <a:off x="2878514" y="203662"/>
            <a:ext cx="9190339" cy="4327176"/>
          </a:xfrm>
          <a:prstGeom prst="rect">
            <a:avLst/>
          </a:prstGeom>
        </p:spPr>
      </p:pic>
      <p:sp>
        <p:nvSpPr>
          <p:cNvPr id="5" name="TextBox 4">
            <a:extLst>
              <a:ext uri="{FF2B5EF4-FFF2-40B4-BE49-F238E27FC236}">
                <a16:creationId xmlns:a16="http://schemas.microsoft.com/office/drawing/2014/main" id="{66B74DAB-A789-4540-AD35-67C22A85C8DF}"/>
              </a:ext>
            </a:extLst>
          </p:cNvPr>
          <p:cNvSpPr txBox="1"/>
          <p:nvPr/>
        </p:nvSpPr>
        <p:spPr>
          <a:xfrm>
            <a:off x="681644" y="515389"/>
            <a:ext cx="1978429" cy="3539430"/>
          </a:xfrm>
          <a:prstGeom prst="rect">
            <a:avLst/>
          </a:prstGeom>
          <a:noFill/>
        </p:spPr>
        <p:txBody>
          <a:bodyPr wrap="square" rtlCol="0">
            <a:spAutoFit/>
          </a:bodyPr>
          <a:lstStyle/>
          <a:p>
            <a:r>
              <a:rPr lang="en-US" sz="3200" dirty="0"/>
              <a:t>Fused</a:t>
            </a:r>
          </a:p>
          <a:p>
            <a:endParaRPr lang="en-US" sz="3200" dirty="0"/>
          </a:p>
          <a:p>
            <a:endParaRPr lang="en-US" sz="3200" dirty="0"/>
          </a:p>
          <a:p>
            <a:r>
              <a:rPr lang="en-US" sz="3200" dirty="0"/>
              <a:t>No raphe</a:t>
            </a:r>
          </a:p>
          <a:p>
            <a:endParaRPr lang="en-US" sz="3200" dirty="0"/>
          </a:p>
          <a:p>
            <a:endParaRPr lang="en-US" sz="3200" dirty="0"/>
          </a:p>
          <a:p>
            <a:r>
              <a:rPr lang="en-US" sz="3200" dirty="0"/>
              <a:t>3 Sinus</a:t>
            </a:r>
          </a:p>
        </p:txBody>
      </p:sp>
    </p:spTree>
    <p:extLst>
      <p:ext uri="{BB962C8B-B14F-4D97-AF65-F5344CB8AC3E}">
        <p14:creationId xmlns:p14="http://schemas.microsoft.com/office/powerpoint/2010/main" val="238732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7"/>
        <p:cNvGrpSpPr/>
        <p:nvPr/>
      </p:nvGrpSpPr>
      <p:grpSpPr>
        <a:xfrm>
          <a:off x="0" y="0"/>
          <a:ext cx="0" cy="0"/>
          <a:chOff x="0" y="0"/>
          <a:chExt cx="0" cy="0"/>
        </a:xfrm>
      </p:grpSpPr>
      <p:sp>
        <p:nvSpPr>
          <p:cNvPr id="189" name="Google Shape;189;p9"/>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9"/>
          <p:cNvPicPr preferRelativeResize="0"/>
          <p:nvPr/>
        </p:nvPicPr>
        <p:blipFill rotWithShape="1">
          <a:blip r:embed="rId3">
            <a:alphaModFix/>
          </a:blip>
          <a:srcRect/>
          <a:stretch/>
        </p:blipFill>
        <p:spPr>
          <a:xfrm>
            <a:off x="1742158" y="645106"/>
            <a:ext cx="3634063" cy="5247747"/>
          </a:xfrm>
          <a:prstGeom prst="rect">
            <a:avLst/>
          </a:prstGeom>
          <a:noFill/>
          <a:ln>
            <a:noFill/>
          </a:ln>
        </p:spPr>
      </p:pic>
      <p:sp>
        <p:nvSpPr>
          <p:cNvPr id="191" name="Google Shape;191;p9"/>
          <p:cNvSpPr txBox="1">
            <a:spLocks noGrp="1"/>
          </p:cNvSpPr>
          <p:nvPr>
            <p:ph type="body" idx="1"/>
          </p:nvPr>
        </p:nvSpPr>
        <p:spPr>
          <a:xfrm>
            <a:off x="5564182" y="645106"/>
            <a:ext cx="5127172" cy="3581400"/>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Type 0</a:t>
            </a:r>
          </a:p>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No raphe</a:t>
            </a:r>
          </a:p>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2 aortic sinuses </a:t>
            </a:r>
          </a:p>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180 commissural angles</a:t>
            </a:r>
          </a:p>
          <a:p>
            <a:pPr marL="384048" lvl="0" indent="-384048" algn="l" rtl="0">
              <a:lnSpc>
                <a:spcPct val="94000"/>
              </a:lnSpc>
              <a:spcBef>
                <a:spcPts val="0"/>
              </a:spcBef>
              <a:spcAft>
                <a:spcPts val="0"/>
              </a:spcAft>
              <a:buClr>
                <a:schemeClr val="dk2"/>
              </a:buClr>
              <a:buSzPts val="1800"/>
              <a:buChar char="■"/>
            </a:pPr>
            <a:endParaRPr lang="en-CA" sz="3200" dirty="0">
              <a:latin typeface="+mn-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endParaRPr lang="en-CA" sz="3200" dirty="0">
              <a:latin typeface="+mn-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endParaRPr lang="en-CA" sz="3200" dirty="0">
              <a:latin typeface="+mn-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r>
              <a:rPr lang="en-CA" sz="3200" b="0" i="0" u="none" strike="noStrike" dirty="0">
                <a:solidFill>
                  <a:srgbClr val="000000"/>
                </a:solidFill>
                <a:effectLst/>
                <a:latin typeface="+mn-lt"/>
              </a:rPr>
              <a:t>‘morphologically severe’ BAV with lack of scientific data on clinical association.</a:t>
            </a:r>
            <a:endParaRPr sz="3200" dirty="0"/>
          </a:p>
        </p:txBody>
      </p:sp>
      <p:sp>
        <p:nvSpPr>
          <p:cNvPr id="8" name="TextBox 7">
            <a:extLst>
              <a:ext uri="{FF2B5EF4-FFF2-40B4-BE49-F238E27FC236}">
                <a16:creationId xmlns:a16="http://schemas.microsoft.com/office/drawing/2014/main" id="{43AD19BF-8194-8B45-994F-F1171B7E678C}"/>
              </a:ext>
            </a:extLst>
          </p:cNvPr>
          <p:cNvSpPr txBox="1"/>
          <p:nvPr/>
        </p:nvSpPr>
        <p:spPr>
          <a:xfrm>
            <a:off x="706695" y="6290269"/>
            <a:ext cx="11108452" cy="461665"/>
          </a:xfrm>
          <a:prstGeom prst="rect">
            <a:avLst/>
          </a:prstGeom>
          <a:noFill/>
        </p:spPr>
        <p:txBody>
          <a:bodyPr wrap="square">
            <a:spAutoFit/>
          </a:bodyPr>
          <a:lstStyle/>
          <a:p>
            <a:r>
              <a:rPr lang="en-CA" sz="800" b="0" i="0" u="none" strike="noStrike" dirty="0" err="1">
                <a:solidFill>
                  <a:schemeClr val="tx1"/>
                </a:solidFill>
                <a:effectLst/>
              </a:rPr>
              <a:t>Michelena</a:t>
            </a:r>
            <a:r>
              <a:rPr lang="en-CA" sz="800" b="0" i="0" u="none" strike="noStrike" dirty="0">
                <a:solidFill>
                  <a:schemeClr val="tx1"/>
                </a:solidFill>
                <a:effectLst/>
              </a:rPr>
              <a:t>, H. I., Corte, A. </a:t>
            </a:r>
            <a:r>
              <a:rPr lang="en-CA" sz="800" b="0" i="0" u="none" strike="noStrike" dirty="0" err="1">
                <a:solidFill>
                  <a:schemeClr val="tx1"/>
                </a:solidFill>
                <a:effectLst/>
              </a:rPr>
              <a:t>della</a:t>
            </a:r>
            <a:r>
              <a:rPr lang="en-CA" sz="800" b="0" i="0" u="none" strike="noStrike" dirty="0">
                <a:solidFill>
                  <a:schemeClr val="tx1"/>
                </a:solidFill>
                <a:effectLst/>
              </a:rPr>
              <a:t>, Evangelista, A., </a:t>
            </a:r>
            <a:r>
              <a:rPr lang="en-CA" sz="800" b="0" i="0" u="none" strike="noStrike" dirty="0" err="1">
                <a:solidFill>
                  <a:schemeClr val="tx1"/>
                </a:solidFill>
                <a:effectLst/>
              </a:rPr>
              <a:t>Maleszewski</a:t>
            </a:r>
            <a:r>
              <a:rPr lang="en-CA" sz="800" b="0" i="0" u="none" strike="noStrike" dirty="0">
                <a:solidFill>
                  <a:schemeClr val="tx1"/>
                </a:solidFill>
                <a:effectLst/>
              </a:rPr>
              <a:t>, J. J., Edwards, W. D., Roman, M. J., Devereux, R. B., Fernández, B., Asch, F. M., Barker, A. J., Sierra-Galan, L. M., de </a:t>
            </a:r>
            <a:r>
              <a:rPr lang="en-CA" sz="800" b="0" i="0" u="none" strike="noStrike" dirty="0" err="1">
                <a:solidFill>
                  <a:schemeClr val="tx1"/>
                </a:solidFill>
                <a:effectLst/>
              </a:rPr>
              <a:t>Kerchove</a:t>
            </a:r>
            <a:r>
              <a:rPr lang="en-CA" sz="800" b="0" i="0" u="none" strike="noStrike" dirty="0">
                <a:solidFill>
                  <a:schemeClr val="tx1"/>
                </a:solidFill>
                <a:effectLst/>
              </a:rPr>
              <a:t>, L., Fernandes, S. M., </a:t>
            </a:r>
            <a:r>
              <a:rPr lang="en-CA" sz="800" b="0" i="0" u="none" strike="noStrike" dirty="0" err="1">
                <a:solidFill>
                  <a:schemeClr val="tx1"/>
                </a:solidFill>
                <a:effectLst/>
              </a:rPr>
              <a:t>Fedak</a:t>
            </a:r>
            <a:r>
              <a:rPr lang="en-CA" sz="800" b="0" i="0" u="none" strike="noStrike" dirty="0">
                <a:solidFill>
                  <a:schemeClr val="tx1"/>
                </a:solidFill>
                <a:effectLst/>
              </a:rPr>
              <a:t>, P. W. M., </a:t>
            </a:r>
            <a:r>
              <a:rPr lang="en-CA" sz="800" b="0" i="0" u="none" strike="noStrike" dirty="0" err="1">
                <a:solidFill>
                  <a:schemeClr val="tx1"/>
                </a:solidFill>
                <a:effectLst/>
              </a:rPr>
              <a:t>Girdauskas</a:t>
            </a:r>
            <a:r>
              <a:rPr lang="en-CA" sz="800" b="0" i="0" u="none" strike="noStrike" dirty="0">
                <a:solidFill>
                  <a:schemeClr val="tx1"/>
                </a:solidFill>
                <a:effectLst/>
              </a:rPr>
              <a:t>, E., Delgado, V., </a:t>
            </a:r>
            <a:r>
              <a:rPr lang="en-CA" sz="800" b="0" i="0" u="none" strike="noStrike" dirty="0" err="1">
                <a:solidFill>
                  <a:schemeClr val="tx1"/>
                </a:solidFill>
                <a:effectLst/>
              </a:rPr>
              <a:t>Abbara</a:t>
            </a:r>
            <a:r>
              <a:rPr lang="en-CA" sz="800" b="0" i="0" u="none" strike="noStrike" dirty="0">
                <a:solidFill>
                  <a:schemeClr val="tx1"/>
                </a:solidFill>
                <a:effectLst/>
              </a:rPr>
              <a:t>, S., </a:t>
            </a:r>
            <a:r>
              <a:rPr lang="en-CA" sz="800" b="0" i="0" u="none" strike="noStrike" dirty="0" err="1">
                <a:solidFill>
                  <a:schemeClr val="tx1"/>
                </a:solidFill>
                <a:effectLst/>
              </a:rPr>
              <a:t>Lansac</a:t>
            </a:r>
            <a:r>
              <a:rPr lang="en-CA" sz="800" b="0" i="0" u="none" strike="noStrike" dirty="0">
                <a:solidFill>
                  <a:schemeClr val="tx1"/>
                </a:solidFill>
                <a:effectLst/>
              </a:rPr>
              <a:t>, E., Prakash, S. K., … Schäfers, H. J. (2021). International consensus statement on nomenclature and classification of the congenital bicuspid aortic valve and its </a:t>
            </a:r>
            <a:r>
              <a:rPr lang="en-CA" sz="800" b="0" i="0" u="none" strike="noStrike" dirty="0" err="1">
                <a:solidFill>
                  <a:schemeClr val="tx1"/>
                </a:solidFill>
                <a:effectLst/>
              </a:rPr>
              <a:t>aortopathy</a:t>
            </a:r>
            <a:r>
              <a:rPr lang="en-CA" sz="800" b="0" i="0" u="none" strike="noStrike" dirty="0">
                <a:solidFill>
                  <a:schemeClr val="tx1"/>
                </a:solidFill>
                <a:effectLst/>
              </a:rPr>
              <a:t>, for clinical, surgical, interventional and research purposes. </a:t>
            </a:r>
            <a:r>
              <a:rPr lang="en-CA" sz="800" b="0" i="1" u="none" strike="noStrike" dirty="0">
                <a:solidFill>
                  <a:schemeClr val="tx1"/>
                </a:solidFill>
                <a:effectLst/>
              </a:rPr>
              <a:t>Radiology: Cardiothoracic Imaging</a:t>
            </a:r>
            <a:r>
              <a:rPr lang="en-CA" sz="800" b="0" i="0" u="none" strike="noStrike" dirty="0">
                <a:solidFill>
                  <a:schemeClr val="tx1"/>
                </a:solidFill>
                <a:effectLst/>
              </a:rPr>
              <a:t>, </a:t>
            </a:r>
            <a:r>
              <a:rPr lang="en-CA" sz="800" b="0" i="1" u="none" strike="noStrike" dirty="0">
                <a:solidFill>
                  <a:schemeClr val="tx1"/>
                </a:solidFill>
                <a:effectLst/>
              </a:rPr>
              <a:t>3</a:t>
            </a:r>
            <a:r>
              <a:rPr lang="en-CA" sz="800" b="0" i="0" u="none" strike="noStrike" dirty="0">
                <a:solidFill>
                  <a:schemeClr val="tx1"/>
                </a:solidFill>
                <a:effectLst/>
              </a:rPr>
              <a:t>(4). https://</a:t>
            </a:r>
            <a:r>
              <a:rPr lang="en-CA" sz="800" b="0" i="0" u="none" strike="noStrike" dirty="0" err="1">
                <a:solidFill>
                  <a:schemeClr val="tx1"/>
                </a:solidFill>
                <a:effectLst/>
              </a:rPr>
              <a:t>doi.org</a:t>
            </a:r>
            <a:r>
              <a:rPr lang="en-CA" sz="800" b="0" i="0" u="none" strike="noStrike" dirty="0">
                <a:solidFill>
                  <a:schemeClr val="tx1"/>
                </a:solidFill>
                <a:effectLst/>
              </a:rPr>
              <a:t>/10.1148/ryct.2021200496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5"/>
        <p:cNvGrpSpPr/>
        <p:nvPr/>
      </p:nvGrpSpPr>
      <p:grpSpPr>
        <a:xfrm>
          <a:off x="0" y="0"/>
          <a:ext cx="0" cy="0"/>
          <a:chOff x="0" y="0"/>
          <a:chExt cx="0" cy="0"/>
        </a:xfrm>
      </p:grpSpPr>
      <p:grpSp>
        <p:nvGrpSpPr>
          <p:cNvPr id="196" name="Google Shape;196;p10"/>
          <p:cNvGrpSpPr/>
          <p:nvPr/>
        </p:nvGrpSpPr>
        <p:grpSpPr>
          <a:xfrm>
            <a:off x="752858" y="744469"/>
            <a:ext cx="10674117" cy="5349671"/>
            <a:chOff x="752858" y="744469"/>
            <a:chExt cx="10674117" cy="5349671"/>
          </a:xfrm>
        </p:grpSpPr>
        <p:sp>
          <p:nvSpPr>
            <p:cNvPr id="197" name="Google Shape;197;p10"/>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198" name="Google Shape;198;p10"/>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10"/>
          <p:cNvSpPr/>
          <p:nvPr/>
        </p:nvSpPr>
        <p:spPr>
          <a:xfrm>
            <a:off x="0" y="272143"/>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201" name="Google Shape;201;p10"/>
          <p:cNvSpPr/>
          <p:nvPr/>
        </p:nvSpPr>
        <p:spPr>
          <a:xfrm rot="10800000">
            <a:off x="453004" y="31434"/>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8702735" y="2579211"/>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pic>
        <p:nvPicPr>
          <p:cNvPr id="203" name="Google Shape;203;p10"/>
          <p:cNvPicPr preferRelativeResize="0">
            <a:picLocks noGrp="1"/>
          </p:cNvPicPr>
          <p:nvPr>
            <p:ph type="body" idx="1"/>
          </p:nvPr>
        </p:nvPicPr>
        <p:blipFill rotWithShape="1">
          <a:blip r:embed="rId3">
            <a:alphaModFix/>
          </a:blip>
          <a:srcRect t="-1089" b="38524"/>
          <a:stretch/>
        </p:blipFill>
        <p:spPr>
          <a:xfrm>
            <a:off x="1331065" y="1592810"/>
            <a:ext cx="9518358" cy="3739037"/>
          </a:xfrm>
          <a:prstGeom prst="rect">
            <a:avLst/>
          </a:prstGeom>
          <a:noFill/>
          <a:ln>
            <a:noFill/>
          </a:ln>
        </p:spPr>
      </p:pic>
      <p:pic>
        <p:nvPicPr>
          <p:cNvPr id="3" name="Picture 2">
            <a:extLst>
              <a:ext uri="{FF2B5EF4-FFF2-40B4-BE49-F238E27FC236}">
                <a16:creationId xmlns:a16="http://schemas.microsoft.com/office/drawing/2014/main" id="{0927A04E-DFD2-B044-9AA5-EC0C5455E7B6}"/>
              </a:ext>
            </a:extLst>
          </p:cNvPr>
          <p:cNvPicPr>
            <a:picLocks noChangeAspect="1"/>
          </p:cNvPicPr>
          <p:nvPr/>
        </p:nvPicPr>
        <p:blipFill>
          <a:blip r:embed="rId4"/>
          <a:stretch>
            <a:fillRect/>
          </a:stretch>
        </p:blipFill>
        <p:spPr>
          <a:xfrm>
            <a:off x="110532" y="6094140"/>
            <a:ext cx="12192000" cy="58439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A657-DD8C-F647-9AFD-0C38591AAD4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7C8BC8D-AAB9-5742-81D6-3C7D1DDE0488}"/>
              </a:ext>
            </a:extLst>
          </p:cNvPr>
          <p:cNvSpPr>
            <a:spLocks noGrp="1"/>
          </p:cNvSpPr>
          <p:nvPr>
            <p:ph type="body" idx="1"/>
          </p:nvPr>
        </p:nvSpPr>
        <p:spPr/>
        <p:txBody>
          <a:bodyPr/>
          <a:lstStyle/>
          <a:p>
            <a:endParaRPr lang="en-US" dirty="0"/>
          </a:p>
        </p:txBody>
      </p:sp>
      <p:pic>
        <p:nvPicPr>
          <p:cNvPr id="4" name="2 SInus BAV.mp4" descr="2 SInus BAV.mp4">
            <a:hlinkClick r:id="" action="ppaction://media"/>
            <a:extLst>
              <a:ext uri="{FF2B5EF4-FFF2-40B4-BE49-F238E27FC236}">
                <a16:creationId xmlns:a16="http://schemas.microsoft.com/office/drawing/2014/main" id="{B4F91572-E17B-6B41-AD0A-099EB73051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0169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3"/>
        <p:cNvGrpSpPr/>
        <p:nvPr/>
      </p:nvGrpSpPr>
      <p:grpSpPr>
        <a:xfrm>
          <a:off x="0" y="0"/>
          <a:ext cx="0" cy="0"/>
          <a:chOff x="0" y="0"/>
          <a:chExt cx="0" cy="0"/>
        </a:xfrm>
      </p:grpSpPr>
      <p:sp>
        <p:nvSpPr>
          <p:cNvPr id="214" name="Google Shape;214;p12"/>
          <p:cNvSpPr txBox="1">
            <a:spLocks noGrp="1"/>
          </p:cNvSpPr>
          <p:nvPr>
            <p:ph type="title"/>
          </p:nvPr>
        </p:nvSpPr>
        <p:spPr>
          <a:xfrm>
            <a:off x="6389914" y="685800"/>
            <a:ext cx="5127172"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dirty="0" err="1"/>
              <a:t>Forme</a:t>
            </a:r>
            <a:r>
              <a:rPr lang="en-CA" dirty="0"/>
              <a:t> Fruste</a:t>
            </a:r>
            <a:endParaRPr dirty="0"/>
          </a:p>
        </p:txBody>
      </p:sp>
      <p:sp>
        <p:nvSpPr>
          <p:cNvPr id="215" name="Google Shape;215;p12"/>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 name="Google Shape;216;p12"/>
          <p:cNvPicPr preferRelativeResize="0"/>
          <p:nvPr/>
        </p:nvPicPr>
        <p:blipFill rotWithShape="1">
          <a:blip r:embed="rId3">
            <a:alphaModFix/>
          </a:blip>
          <a:srcRect/>
          <a:stretch/>
        </p:blipFill>
        <p:spPr>
          <a:xfrm>
            <a:off x="1970346" y="685800"/>
            <a:ext cx="3358558" cy="5247747"/>
          </a:xfrm>
          <a:prstGeom prst="rect">
            <a:avLst/>
          </a:prstGeom>
          <a:noFill/>
          <a:ln>
            <a:noFill/>
          </a:ln>
        </p:spPr>
      </p:pic>
      <p:sp>
        <p:nvSpPr>
          <p:cNvPr id="217" name="Google Shape;217;p12"/>
          <p:cNvSpPr txBox="1">
            <a:spLocks noGrp="1"/>
          </p:cNvSpPr>
          <p:nvPr>
            <p:ph type="body" idx="1"/>
          </p:nvPr>
        </p:nvSpPr>
        <p:spPr>
          <a:xfrm>
            <a:off x="5802087" y="1638300"/>
            <a:ext cx="5127172" cy="3581400"/>
          </a:xfrm>
          <a:prstGeom prst="rect">
            <a:avLst/>
          </a:prstGeom>
          <a:noFill/>
          <a:ln>
            <a:noFill/>
          </a:ln>
        </p:spPr>
        <p:txBody>
          <a:bodyPr spcFirstLastPara="1" wrap="square" lIns="91425" tIns="45700" rIns="91425" bIns="45700" anchor="t" anchorCtr="0">
            <a:normAutofit fontScale="92500" lnSpcReduction="10000"/>
          </a:bodyPr>
          <a:lstStyle/>
          <a:p>
            <a:pPr marL="384048" lvl="0" indent="-384048" algn="l" rtl="0">
              <a:lnSpc>
                <a:spcPct val="94000"/>
              </a:lnSpc>
              <a:spcBef>
                <a:spcPts val="0"/>
              </a:spcBef>
              <a:spcAft>
                <a:spcPts val="0"/>
              </a:spcAft>
              <a:buClr>
                <a:schemeClr val="dk2"/>
              </a:buClr>
              <a:buSzPts val="1800"/>
              <a:buChar char="■"/>
            </a:pPr>
            <a:r>
              <a:rPr lang="en-CA" sz="3200" dirty="0">
                <a:latin typeface="+mj-lt"/>
                <a:ea typeface="Garamond"/>
                <a:cs typeface="Garamond"/>
                <a:sym typeface="Garamond"/>
              </a:rPr>
              <a:t>The partial-fusion type recently recognized</a:t>
            </a:r>
          </a:p>
          <a:p>
            <a:pPr marL="384048" lvl="0" indent="-384048" algn="l" rtl="0">
              <a:lnSpc>
                <a:spcPct val="94000"/>
              </a:lnSpc>
              <a:spcBef>
                <a:spcPts val="0"/>
              </a:spcBef>
              <a:spcAft>
                <a:spcPts val="0"/>
              </a:spcAft>
              <a:buClr>
                <a:schemeClr val="dk2"/>
              </a:buClr>
              <a:buSzPts val="1800"/>
              <a:buChar char="■"/>
            </a:pPr>
            <a:endParaRPr lang="en-CA" sz="3200" dirty="0">
              <a:latin typeface="+mj-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r>
              <a:rPr lang="en-CA" sz="3200" dirty="0">
                <a:latin typeface="+mj-lt"/>
                <a:ea typeface="Garamond"/>
                <a:cs typeface="Garamond"/>
                <a:sym typeface="Garamond"/>
              </a:rPr>
              <a:t>Prevalence is unknown </a:t>
            </a:r>
            <a:endParaRPr sz="3200" dirty="0">
              <a:latin typeface="+mj-lt"/>
            </a:endParaRPr>
          </a:p>
          <a:p>
            <a:pPr marL="384048" lvl="0" indent="-384048" algn="l" rtl="0">
              <a:lnSpc>
                <a:spcPct val="94000"/>
              </a:lnSpc>
              <a:spcBef>
                <a:spcPts val="1200"/>
              </a:spcBef>
              <a:spcAft>
                <a:spcPts val="0"/>
              </a:spcAft>
              <a:buClr>
                <a:schemeClr val="dk2"/>
              </a:buClr>
              <a:buSzPts val="1800"/>
              <a:buChar char="■"/>
            </a:pPr>
            <a:r>
              <a:rPr lang="en-CA" sz="3200" dirty="0">
                <a:latin typeface="+mj-lt"/>
                <a:ea typeface="Garamond"/>
                <a:cs typeface="Garamond"/>
                <a:sym typeface="Garamond"/>
              </a:rPr>
              <a:t>Cusp fusion &lt;50% noted at base of a commissure, forming a small ‘mini-raphe </a:t>
            </a:r>
          </a:p>
          <a:p>
            <a:pPr marL="384048" lvl="0" indent="-257048" algn="l" rtl="0">
              <a:lnSpc>
                <a:spcPct val="94000"/>
              </a:lnSpc>
              <a:spcBef>
                <a:spcPts val="1200"/>
              </a:spcBef>
              <a:spcAft>
                <a:spcPts val="0"/>
              </a:spcAft>
              <a:buClr>
                <a:schemeClr val="dk2"/>
              </a:buClr>
              <a:buSzPts val="2000"/>
              <a:buNone/>
            </a:pPr>
            <a:endParaRPr dirty="0"/>
          </a:p>
        </p:txBody>
      </p:sp>
      <p:pic>
        <p:nvPicPr>
          <p:cNvPr id="2" name="Picture 1">
            <a:extLst>
              <a:ext uri="{FF2B5EF4-FFF2-40B4-BE49-F238E27FC236}">
                <a16:creationId xmlns:a16="http://schemas.microsoft.com/office/drawing/2014/main" id="{F79A749B-4A52-6641-95C6-3A082FCAF138}"/>
              </a:ext>
            </a:extLst>
          </p:cNvPr>
          <p:cNvPicPr>
            <a:picLocks noChangeAspect="1"/>
          </p:cNvPicPr>
          <p:nvPr/>
        </p:nvPicPr>
        <p:blipFill>
          <a:blip r:embed="rId4"/>
          <a:stretch>
            <a:fillRect/>
          </a:stretch>
        </p:blipFill>
        <p:spPr>
          <a:xfrm>
            <a:off x="843146" y="6172200"/>
            <a:ext cx="12192000" cy="58439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21"/>
        <p:cNvGrpSpPr/>
        <p:nvPr/>
      </p:nvGrpSpPr>
      <p:grpSpPr>
        <a:xfrm>
          <a:off x="0" y="0"/>
          <a:ext cx="0" cy="0"/>
          <a:chOff x="0" y="0"/>
          <a:chExt cx="0" cy="0"/>
        </a:xfrm>
      </p:grpSpPr>
      <p:sp>
        <p:nvSpPr>
          <p:cNvPr id="222" name="Google Shape;222;p13"/>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grpSp>
        <p:nvGrpSpPr>
          <p:cNvPr id="224" name="Google Shape;224;p13"/>
          <p:cNvGrpSpPr/>
          <p:nvPr/>
        </p:nvGrpSpPr>
        <p:grpSpPr>
          <a:xfrm>
            <a:off x="752858" y="744469"/>
            <a:ext cx="10674117" cy="5349671"/>
            <a:chOff x="752858" y="744469"/>
            <a:chExt cx="10674117" cy="5349671"/>
          </a:xfrm>
        </p:grpSpPr>
        <p:sp>
          <p:nvSpPr>
            <p:cNvPr id="225" name="Google Shape;225;p13"/>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226" name="Google Shape;226;p13"/>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13"/>
          <p:cNvSpPr/>
          <p:nvPr/>
        </p:nvSpPr>
        <p:spPr>
          <a:xfrm>
            <a:off x="1000462" y="968188"/>
            <a:ext cx="10194046" cy="48942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pic>
        <p:nvPicPr>
          <p:cNvPr id="228" name="Google Shape;228;p13"/>
          <p:cNvPicPr preferRelativeResize="0">
            <a:picLocks noGrp="1"/>
          </p:cNvPicPr>
          <p:nvPr>
            <p:ph type="body" idx="1"/>
          </p:nvPr>
        </p:nvPicPr>
        <p:blipFill rotWithShape="1">
          <a:blip r:embed="rId3">
            <a:alphaModFix/>
          </a:blip>
          <a:srcRect b="24603"/>
          <a:stretch/>
        </p:blipFill>
        <p:spPr>
          <a:xfrm>
            <a:off x="3765393" y="1561778"/>
            <a:ext cx="4649702" cy="31989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 name="Image-11">
            <a:hlinkClick r:id="" action="ppaction://media"/>
            <a:extLst>
              <a:ext uri="{FF2B5EF4-FFF2-40B4-BE49-F238E27FC236}">
                <a16:creationId xmlns:a16="http://schemas.microsoft.com/office/drawing/2014/main" id="{F119F3C3-7BE9-4F4C-8477-BFE389B532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4617" y="453842"/>
            <a:ext cx="7823128" cy="586734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2"/>
        <p:cNvGrpSpPr/>
        <p:nvPr/>
      </p:nvGrpSpPr>
      <p:grpSpPr>
        <a:xfrm>
          <a:off x="0" y="0"/>
          <a:ext cx="0" cy="0"/>
          <a:chOff x="0" y="0"/>
          <a:chExt cx="0" cy="0"/>
        </a:xfrm>
      </p:grpSpPr>
      <p:pic>
        <p:nvPicPr>
          <p:cNvPr id="235" name="Google Shape;235;p14"/>
          <p:cNvPicPr preferRelativeResize="0"/>
          <p:nvPr/>
        </p:nvPicPr>
        <p:blipFill rotWithShape="1">
          <a:blip r:embed="rId3">
            <a:alphaModFix/>
          </a:blip>
          <a:srcRect/>
          <a:stretch/>
        </p:blipFill>
        <p:spPr>
          <a:xfrm>
            <a:off x="2245023" y="440574"/>
            <a:ext cx="7701954" cy="59768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ABED-97A0-A04E-A1C4-88E11F7DF84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D82E94AB-8631-A548-A4D8-B0CC9766C50E}"/>
              </a:ext>
            </a:extLst>
          </p:cNvPr>
          <p:cNvSpPr>
            <a:spLocks noGrp="1"/>
          </p:cNvSpPr>
          <p:nvPr>
            <p:ph type="body" idx="1"/>
          </p:nvPr>
        </p:nvSpPr>
        <p:spPr/>
        <p:txBody>
          <a:bodyPr/>
          <a:lstStyle/>
          <a:p>
            <a:endParaRPr lang="en-US"/>
          </a:p>
        </p:txBody>
      </p:sp>
      <p:pic>
        <p:nvPicPr>
          <p:cNvPr id="4" name="forme fuste 3d.mp4" descr="forme fuste 3d.mp4">
            <a:hlinkClick r:id="" action="ppaction://media"/>
            <a:extLst>
              <a:ext uri="{FF2B5EF4-FFF2-40B4-BE49-F238E27FC236}">
                <a16:creationId xmlns:a16="http://schemas.microsoft.com/office/drawing/2014/main" id="{9868A6A6-EE17-5E40-96FC-8C5C353AF5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599" y="273503"/>
            <a:ext cx="11219543" cy="6310993"/>
          </a:xfrm>
          <a:prstGeom prst="rect">
            <a:avLst/>
          </a:prstGeom>
        </p:spPr>
      </p:pic>
    </p:spTree>
    <p:extLst>
      <p:ext uri="{BB962C8B-B14F-4D97-AF65-F5344CB8AC3E}">
        <p14:creationId xmlns:p14="http://schemas.microsoft.com/office/powerpoint/2010/main" val="378314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15"/>
          <p:cNvSpPr txBox="1">
            <a:spLocks noGrp="1"/>
          </p:cNvSpPr>
          <p:nvPr>
            <p:ph type="title"/>
          </p:nvPr>
        </p:nvSpPr>
        <p:spPr>
          <a:xfrm>
            <a:off x="765025" y="1301360"/>
            <a:ext cx="9612971" cy="2852737"/>
          </a:xfrm>
        </p:spPr>
        <p:txBody>
          <a:bodyPr spcFirstLastPara="1" wrap="square" lIns="91425" tIns="45700" rIns="91425" bIns="45700" anchor="b" anchorCtr="0">
            <a:normAutofit/>
          </a:bodyPr>
          <a:lstStyle/>
          <a:p>
            <a:pPr marL="384048" lvl="0" indent="-384048" rtl="0">
              <a:spcBef>
                <a:spcPts val="0"/>
              </a:spcBef>
              <a:spcAft>
                <a:spcPts val="0"/>
              </a:spcAft>
              <a:buClr>
                <a:schemeClr val="dk2"/>
              </a:buClr>
              <a:buSzPts val="1800"/>
              <a:buChar char="■"/>
            </a:pPr>
            <a:r>
              <a:rPr lang="en-CA" sz="2300" dirty="0"/>
              <a:t>This </a:t>
            </a:r>
            <a:r>
              <a:rPr lang="en-CA" sz="2300" b="1" dirty="0" err="1"/>
              <a:t>Forme</a:t>
            </a:r>
            <a:r>
              <a:rPr lang="en-CA" sz="2300" b="1" dirty="0"/>
              <a:t> fruste </a:t>
            </a:r>
            <a:r>
              <a:rPr lang="en-CA" sz="2300" dirty="0"/>
              <a:t>BAV results </a:t>
            </a:r>
            <a:r>
              <a:rPr lang="en-CA" sz="2300" b="1" dirty="0"/>
              <a:t>in alteration of aortic flow </a:t>
            </a:r>
            <a:r>
              <a:rPr lang="en-CA" sz="2300" dirty="0"/>
              <a:t>patterns, consisting of </a:t>
            </a:r>
            <a:r>
              <a:rPr lang="en-CA" sz="2300" b="1" dirty="0"/>
              <a:t>increased flow eccentricity and increased vortexes</a:t>
            </a:r>
            <a:r>
              <a:rPr lang="en-CA" sz="2300" dirty="0"/>
              <a:t>  perhaps partially explaining the apparent high prevalence of aorta dilatation in these patients. </a:t>
            </a:r>
            <a:br>
              <a:rPr lang="en-CA" sz="2300" dirty="0"/>
            </a:br>
            <a:endParaRPr lang="en-CA" sz="2300" dirty="0"/>
          </a:p>
        </p:txBody>
      </p:sp>
      <p:pic>
        <p:nvPicPr>
          <p:cNvPr id="4" name="Picture 3">
            <a:extLst>
              <a:ext uri="{FF2B5EF4-FFF2-40B4-BE49-F238E27FC236}">
                <a16:creationId xmlns:a16="http://schemas.microsoft.com/office/drawing/2014/main" id="{44162B47-D026-6148-808F-BBF9FDF8E3A6}"/>
              </a:ext>
            </a:extLst>
          </p:cNvPr>
          <p:cNvPicPr>
            <a:picLocks noChangeAspect="1"/>
          </p:cNvPicPr>
          <p:nvPr/>
        </p:nvPicPr>
        <p:blipFill>
          <a:blip r:embed="rId3"/>
          <a:stretch>
            <a:fillRect/>
          </a:stretch>
        </p:blipFill>
        <p:spPr>
          <a:xfrm>
            <a:off x="0" y="6273609"/>
            <a:ext cx="12192000" cy="58439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dirty="0"/>
              <a:t>Calcified fusion vs Congenital fusion</a:t>
            </a:r>
            <a:endParaRPr dirty="0"/>
          </a:p>
        </p:txBody>
      </p:sp>
      <p:sp>
        <p:nvSpPr>
          <p:cNvPr id="249" name="Google Shape;249;p16"/>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CA" dirty="0"/>
              <a:t>Difficult to ascertain </a:t>
            </a:r>
          </a:p>
          <a:p>
            <a:pPr marL="384048" lvl="0" indent="-384048" algn="l" rtl="0">
              <a:lnSpc>
                <a:spcPct val="94000"/>
              </a:lnSpc>
              <a:spcBef>
                <a:spcPts val="0"/>
              </a:spcBef>
              <a:spcAft>
                <a:spcPts val="0"/>
              </a:spcAft>
              <a:buClr>
                <a:schemeClr val="dk2"/>
              </a:buClr>
              <a:buSzPts val="2000"/>
              <a:buChar char="■"/>
            </a:pPr>
            <a:endParaRPr lang="en-CA" dirty="0"/>
          </a:p>
          <a:p>
            <a:pPr marL="384048" lvl="0" indent="-384048" algn="l" rtl="0">
              <a:lnSpc>
                <a:spcPct val="94000"/>
              </a:lnSpc>
              <a:spcBef>
                <a:spcPts val="0"/>
              </a:spcBef>
              <a:spcAft>
                <a:spcPts val="0"/>
              </a:spcAft>
              <a:buClr>
                <a:schemeClr val="dk2"/>
              </a:buClr>
              <a:buSzPts val="2000"/>
              <a:buChar char="■"/>
            </a:pPr>
            <a:r>
              <a:rPr lang="en-CA" b="1" dirty="0"/>
              <a:t>ECHO:</a:t>
            </a:r>
            <a:r>
              <a:rPr lang="en-CA" dirty="0"/>
              <a:t> </a:t>
            </a:r>
            <a:r>
              <a:rPr lang="en-CA" b="1" u="sng" dirty="0"/>
              <a:t>systolic doming </a:t>
            </a:r>
            <a:r>
              <a:rPr lang="en-CA" dirty="0"/>
              <a:t>on conjoined cusps in LAX </a:t>
            </a:r>
          </a:p>
          <a:p>
            <a:pPr marL="384048" lvl="0" indent="-384048" algn="l" rtl="0">
              <a:lnSpc>
                <a:spcPct val="94000"/>
              </a:lnSpc>
              <a:spcBef>
                <a:spcPts val="0"/>
              </a:spcBef>
              <a:spcAft>
                <a:spcPts val="0"/>
              </a:spcAft>
              <a:buClr>
                <a:schemeClr val="dk2"/>
              </a:buClr>
              <a:buSzPts val="2000"/>
              <a:buChar char="■"/>
            </a:pPr>
            <a:endParaRPr lang="en-CA" dirty="0"/>
          </a:p>
          <a:p>
            <a:pPr marL="384048" lvl="0" indent="-384048" algn="l" rtl="0">
              <a:lnSpc>
                <a:spcPct val="94000"/>
              </a:lnSpc>
              <a:spcBef>
                <a:spcPts val="0"/>
              </a:spcBef>
              <a:spcAft>
                <a:spcPts val="0"/>
              </a:spcAft>
              <a:buClr>
                <a:schemeClr val="dk2"/>
              </a:buClr>
              <a:buSzPts val="2000"/>
              <a:buChar char="■"/>
            </a:pPr>
            <a:endParaRPr lang="en-CA" dirty="0"/>
          </a:p>
          <a:p>
            <a:pPr marL="384048" lvl="0" indent="-384048" algn="l" rtl="0">
              <a:lnSpc>
                <a:spcPct val="94000"/>
              </a:lnSpc>
              <a:spcBef>
                <a:spcPts val="0"/>
              </a:spcBef>
              <a:spcAft>
                <a:spcPts val="0"/>
              </a:spcAft>
              <a:buClr>
                <a:schemeClr val="dk2"/>
              </a:buClr>
              <a:buSzPts val="2000"/>
              <a:buChar char="■"/>
            </a:pPr>
            <a:r>
              <a:rPr lang="en-CA" dirty="0"/>
              <a:t>Surgical confirmation: define the </a:t>
            </a:r>
            <a:r>
              <a:rPr lang="en-CA" dirty="0" err="1"/>
              <a:t>pseudocommisure</a:t>
            </a:r>
            <a:r>
              <a:rPr lang="en-CA" dirty="0"/>
              <a:t> height</a:t>
            </a:r>
          </a:p>
          <a:p>
            <a:pPr marL="384048" lvl="0" indent="-384048" algn="l" rtl="0">
              <a:lnSpc>
                <a:spcPct val="94000"/>
              </a:lnSpc>
              <a:spcBef>
                <a:spcPts val="0"/>
              </a:spcBef>
              <a:spcAft>
                <a:spcPts val="0"/>
              </a:spcAft>
              <a:buClr>
                <a:schemeClr val="dk2"/>
              </a:buClr>
              <a:buSzPts val="2000"/>
              <a:buChar char="■"/>
            </a:pPr>
            <a:endParaRPr dirty="0"/>
          </a:p>
          <a:p>
            <a:pPr marL="384048" lvl="0" indent="-384048" algn="l" rtl="0">
              <a:lnSpc>
                <a:spcPct val="94000"/>
              </a:lnSpc>
              <a:spcBef>
                <a:spcPts val="1200"/>
              </a:spcBef>
              <a:spcAft>
                <a:spcPts val="0"/>
              </a:spcAft>
              <a:buClr>
                <a:schemeClr val="dk2"/>
              </a:buClr>
              <a:buSzPts val="2000"/>
              <a:buChar char="■"/>
            </a:pPr>
            <a:r>
              <a:rPr lang="en-CA" dirty="0"/>
              <a:t>Pathological confirmation</a:t>
            </a:r>
            <a:endParaRPr dirty="0"/>
          </a:p>
        </p:txBody>
      </p:sp>
      <p:pic>
        <p:nvPicPr>
          <p:cNvPr id="2" name="Picture 1">
            <a:extLst>
              <a:ext uri="{FF2B5EF4-FFF2-40B4-BE49-F238E27FC236}">
                <a16:creationId xmlns:a16="http://schemas.microsoft.com/office/drawing/2014/main" id="{A6F80537-2341-9046-A75E-11CD616928B3}"/>
              </a:ext>
            </a:extLst>
          </p:cNvPr>
          <p:cNvPicPr>
            <a:picLocks noChangeAspect="1"/>
          </p:cNvPicPr>
          <p:nvPr/>
        </p:nvPicPr>
        <p:blipFill>
          <a:blip r:embed="rId3"/>
          <a:stretch>
            <a:fillRect/>
          </a:stretch>
        </p:blipFill>
        <p:spPr>
          <a:xfrm>
            <a:off x="8214179" y="1331686"/>
            <a:ext cx="2882900" cy="2235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3"/>
        <p:cNvGrpSpPr/>
        <p:nvPr/>
      </p:nvGrpSpPr>
      <p:grpSpPr>
        <a:xfrm>
          <a:off x="0" y="0"/>
          <a:ext cx="0" cy="0"/>
          <a:chOff x="0" y="0"/>
          <a:chExt cx="0" cy="0"/>
        </a:xfrm>
      </p:grpSpPr>
      <p:sp>
        <p:nvSpPr>
          <p:cNvPr id="254" name="Google Shape;254;p17"/>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7"/>
          <p:cNvSpPr/>
          <p:nvPr/>
        </p:nvSpPr>
        <p:spPr>
          <a:xfrm>
            <a:off x="0" y="0"/>
            <a:ext cx="12192000" cy="6858000"/>
          </a:xfrm>
          <a:prstGeom prst="rect">
            <a:avLst/>
          </a:prstGeom>
          <a:solidFill>
            <a:srgbClr val="7254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256" name="Google Shape;256;p17"/>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pic>
        <p:nvPicPr>
          <p:cNvPr id="257" name="Google Shape;257;p17"/>
          <p:cNvPicPr preferRelativeResize="0">
            <a:picLocks noGrp="1"/>
          </p:cNvPicPr>
          <p:nvPr>
            <p:ph type="body" idx="1"/>
          </p:nvPr>
        </p:nvPicPr>
        <p:blipFill rotWithShape="1">
          <a:blip r:embed="rId3">
            <a:alphaModFix/>
          </a:blip>
          <a:srcRect/>
          <a:stretch/>
        </p:blipFill>
        <p:spPr>
          <a:xfrm>
            <a:off x="1005620" y="800099"/>
            <a:ext cx="5205221" cy="5257801"/>
          </a:xfrm>
          <a:prstGeom prst="rect">
            <a:avLst/>
          </a:prstGeom>
          <a:noFill/>
          <a:ln>
            <a:noFill/>
          </a:ln>
        </p:spPr>
      </p:pic>
      <p:sp>
        <p:nvSpPr>
          <p:cNvPr id="258" name="Google Shape;258;p17"/>
          <p:cNvSpPr txBox="1"/>
          <p:nvPr/>
        </p:nvSpPr>
        <p:spPr>
          <a:xfrm>
            <a:off x="6687853" y="1468797"/>
            <a:ext cx="4785284"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3200" b="0" i="0" u="none" strike="noStrike" cap="none" dirty="0">
                <a:solidFill>
                  <a:schemeClr val="dk1"/>
                </a:solidFill>
                <a:latin typeface="Libre Franklin"/>
                <a:ea typeface="Libre Franklin"/>
                <a:cs typeface="Libre Franklin"/>
                <a:sym typeface="Libre Franklin"/>
              </a:rPr>
              <a:t>Surgically can measure the pseudocommissure</a:t>
            </a:r>
            <a:endParaRPr sz="3200"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r>
              <a:rPr lang="en-CA" sz="3200" dirty="0">
                <a:solidFill>
                  <a:schemeClr val="dk1"/>
                </a:solidFill>
                <a:latin typeface="Libre Franklin"/>
                <a:ea typeface="Libre Franklin"/>
                <a:cs typeface="Libre Franklin"/>
                <a:sym typeface="Libre Franklin"/>
              </a:rPr>
              <a:t>Which is the height of the under developed </a:t>
            </a:r>
            <a:endParaRPr sz="3200" dirty="0"/>
          </a:p>
          <a:p>
            <a:pPr marL="0" marR="0" lvl="0" indent="0" algn="l" rtl="0">
              <a:spcBef>
                <a:spcPts val="0"/>
              </a:spcBef>
              <a:spcAft>
                <a:spcPts val="0"/>
              </a:spcAft>
              <a:buNone/>
            </a:pPr>
            <a:r>
              <a:rPr lang="en-CA" sz="3200" dirty="0">
                <a:solidFill>
                  <a:schemeClr val="dk1"/>
                </a:solidFill>
                <a:latin typeface="Libre Franklin"/>
                <a:ea typeface="Libre Franklin"/>
                <a:cs typeface="Libre Franklin"/>
                <a:sym typeface="Libre Franklin"/>
              </a:rPr>
              <a:t>Commissure under the raphe</a:t>
            </a:r>
            <a:endParaRPr sz="3200" dirty="0"/>
          </a:p>
        </p:txBody>
      </p:sp>
      <p:cxnSp>
        <p:nvCxnSpPr>
          <p:cNvPr id="3" name="Curved Connector 2">
            <a:extLst>
              <a:ext uri="{FF2B5EF4-FFF2-40B4-BE49-F238E27FC236}">
                <a16:creationId xmlns:a16="http://schemas.microsoft.com/office/drawing/2014/main" id="{1A999BB9-FADE-4146-89C3-014796650330}"/>
              </a:ext>
            </a:extLst>
          </p:cNvPr>
          <p:cNvCxnSpPr>
            <a:cxnSpLocks/>
          </p:cNvCxnSpPr>
          <p:nvPr/>
        </p:nvCxnSpPr>
        <p:spPr>
          <a:xfrm rot="10800000" flipV="1">
            <a:off x="4123113" y="1729044"/>
            <a:ext cx="2564742" cy="1699955"/>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2"/>
        <p:cNvGrpSpPr/>
        <p:nvPr/>
      </p:nvGrpSpPr>
      <p:grpSpPr>
        <a:xfrm>
          <a:off x="0" y="0"/>
          <a:ext cx="0" cy="0"/>
          <a:chOff x="0" y="0"/>
          <a:chExt cx="0" cy="0"/>
        </a:xfrm>
      </p:grpSpPr>
      <p:sp>
        <p:nvSpPr>
          <p:cNvPr id="263" name="Google Shape;263;p18"/>
          <p:cNvSpPr/>
          <p:nvPr/>
        </p:nvSpPr>
        <p:spPr>
          <a:xfrm>
            <a:off x="37324" y="55689"/>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264" name="Google Shape;264;p18"/>
          <p:cNvSpPr txBox="1">
            <a:spLocks noGrp="1"/>
          </p:cNvSpPr>
          <p:nvPr>
            <p:ph type="title"/>
          </p:nvPr>
        </p:nvSpPr>
        <p:spPr>
          <a:xfrm>
            <a:off x="190918" y="55690"/>
            <a:ext cx="5677867" cy="1008340"/>
          </a:xfrm>
          <a:prstGeom prst="rect">
            <a:avLst/>
          </a:prstGeom>
          <a:noFill/>
          <a:ln>
            <a:noFill/>
          </a:ln>
        </p:spPr>
        <p:txBody>
          <a:bodyPr spcFirstLastPara="1" wrap="square" lIns="91425" tIns="45700" rIns="91425" bIns="45700" anchor="b" anchorCtr="0">
            <a:noAutofit/>
          </a:bodyPr>
          <a:lstStyle/>
          <a:p>
            <a:pPr marL="0" lvl="0" indent="0" algn="l" rtl="0">
              <a:lnSpc>
                <a:spcPct val="89000"/>
              </a:lnSpc>
              <a:spcBef>
                <a:spcPts val="0"/>
              </a:spcBef>
              <a:spcAft>
                <a:spcPts val="0"/>
              </a:spcAft>
              <a:buClr>
                <a:schemeClr val="dk2"/>
              </a:buClr>
              <a:buSzPts val="2800"/>
              <a:buFont typeface="Libre Franklin"/>
              <a:buNone/>
            </a:pPr>
            <a:r>
              <a:rPr lang="en-CA" sz="4800" dirty="0"/>
              <a:t>“</a:t>
            </a:r>
            <a:r>
              <a:rPr lang="en-CA" sz="4800" dirty="0" err="1"/>
              <a:t>Bicuspidity</a:t>
            </a:r>
            <a:r>
              <a:rPr lang="en-CA" sz="4800" dirty="0"/>
              <a:t>”</a:t>
            </a:r>
            <a:endParaRPr sz="4800" dirty="0"/>
          </a:p>
        </p:txBody>
      </p:sp>
      <p:pic>
        <p:nvPicPr>
          <p:cNvPr id="265" name="Google Shape;265;p18"/>
          <p:cNvPicPr preferRelativeResize="0"/>
          <p:nvPr/>
        </p:nvPicPr>
        <p:blipFill rotWithShape="1">
          <a:blip r:embed="rId3">
            <a:alphaModFix/>
          </a:blip>
          <a:srcRect b="28114"/>
          <a:stretch/>
        </p:blipFill>
        <p:spPr>
          <a:xfrm>
            <a:off x="556700" y="1064030"/>
            <a:ext cx="11635300" cy="3358341"/>
          </a:xfrm>
          <a:prstGeom prst="rect">
            <a:avLst/>
          </a:prstGeom>
          <a:noFill/>
          <a:ln>
            <a:noFill/>
          </a:ln>
        </p:spPr>
      </p:pic>
      <p:sp>
        <p:nvSpPr>
          <p:cNvPr id="267" name="Google Shape;267;p18"/>
          <p:cNvSpPr/>
          <p:nvPr/>
        </p:nvSpPr>
        <p:spPr>
          <a:xfrm rot="10800000">
            <a:off x="-105896" y="-135882"/>
            <a:ext cx="2296028" cy="3674981"/>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679E1EDF-5E79-934D-A8F7-E02171FFDB4D}"/>
              </a:ext>
            </a:extLst>
          </p:cNvPr>
          <p:cNvPicPr>
            <a:picLocks noChangeAspect="1"/>
          </p:cNvPicPr>
          <p:nvPr/>
        </p:nvPicPr>
        <p:blipFill>
          <a:blip r:embed="rId4"/>
          <a:stretch>
            <a:fillRect/>
          </a:stretch>
        </p:blipFill>
        <p:spPr>
          <a:xfrm>
            <a:off x="190918" y="6217920"/>
            <a:ext cx="12192000" cy="5843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E082-C022-2F42-8D3B-44188A6C5EEA}"/>
              </a:ext>
            </a:extLst>
          </p:cNvPr>
          <p:cNvSpPr>
            <a:spLocks noGrp="1"/>
          </p:cNvSpPr>
          <p:nvPr>
            <p:ph type="title"/>
          </p:nvPr>
        </p:nvSpPr>
        <p:spPr>
          <a:xfrm>
            <a:off x="723900" y="685800"/>
            <a:ext cx="3855720" cy="2157884"/>
          </a:xfrm>
        </p:spPr>
        <p:txBody>
          <a:bodyPr wrap="square" anchor="t">
            <a:normAutofit/>
          </a:bodyPr>
          <a:lstStyle/>
          <a:p>
            <a:r>
              <a:rPr lang="en-US" dirty="0"/>
              <a:t>Retort from Sievers 2021 </a:t>
            </a:r>
          </a:p>
        </p:txBody>
      </p:sp>
      <p:sp>
        <p:nvSpPr>
          <p:cNvPr id="8" name="Text Placeholder 2">
            <a:extLst>
              <a:ext uri="{FF2B5EF4-FFF2-40B4-BE49-F238E27FC236}">
                <a16:creationId xmlns:a16="http://schemas.microsoft.com/office/drawing/2014/main" id="{C91B091F-DE64-B189-7FAC-D88FF4C6FE41}"/>
              </a:ext>
            </a:extLst>
          </p:cNvPr>
          <p:cNvSpPr>
            <a:spLocks noGrp="1"/>
          </p:cNvSpPr>
          <p:nvPr>
            <p:ph type="body" idx="1"/>
          </p:nvPr>
        </p:nvSpPr>
        <p:spPr>
          <a:xfrm>
            <a:off x="6256020" y="685801"/>
            <a:ext cx="5212080" cy="5175250"/>
          </a:xfrm>
        </p:spPr>
        <p:txBody>
          <a:bodyPr/>
          <a:lstStyle/>
          <a:p>
            <a:endParaRPr lang="en-CA" sz="1800" dirty="0">
              <a:effectLst/>
              <a:latin typeface="+mn-lt"/>
            </a:endParaRPr>
          </a:p>
          <a:p>
            <a:r>
              <a:rPr lang="en-CA" sz="1800" dirty="0">
                <a:latin typeface="+mn-lt"/>
              </a:rPr>
              <a:t>New nomenclature ”impractical”</a:t>
            </a:r>
          </a:p>
          <a:p>
            <a:r>
              <a:rPr lang="en-CA" sz="1800" dirty="0">
                <a:effectLst/>
                <a:latin typeface="+mn-lt"/>
              </a:rPr>
              <a:t>BUT Proper communication is necessary</a:t>
            </a:r>
          </a:p>
          <a:p>
            <a:pPr lvl="1"/>
            <a:r>
              <a:rPr lang="en-CA" dirty="0">
                <a:latin typeface="+mn-lt"/>
              </a:rPr>
              <a:t>Partial fusion</a:t>
            </a:r>
          </a:p>
          <a:p>
            <a:pPr lvl="1"/>
            <a:r>
              <a:rPr lang="en-CA" dirty="0">
                <a:latin typeface="+mn-lt"/>
              </a:rPr>
              <a:t>Angle of commissure =Symmetry </a:t>
            </a:r>
          </a:p>
          <a:p>
            <a:endParaRPr lang="en-US" dirty="0"/>
          </a:p>
        </p:txBody>
      </p:sp>
      <p:sp>
        <p:nvSpPr>
          <p:cNvPr id="13" name="TextBox 12">
            <a:extLst>
              <a:ext uri="{FF2B5EF4-FFF2-40B4-BE49-F238E27FC236}">
                <a16:creationId xmlns:a16="http://schemas.microsoft.com/office/drawing/2014/main" id="{5784FD33-3D0C-644B-AC6A-DD76D46439CB}"/>
              </a:ext>
            </a:extLst>
          </p:cNvPr>
          <p:cNvSpPr txBox="1"/>
          <p:nvPr/>
        </p:nvSpPr>
        <p:spPr>
          <a:xfrm>
            <a:off x="5672295" y="6383566"/>
            <a:ext cx="6099348" cy="338554"/>
          </a:xfrm>
          <a:prstGeom prst="rect">
            <a:avLst/>
          </a:prstGeom>
          <a:noFill/>
        </p:spPr>
        <p:txBody>
          <a:bodyPr wrap="square">
            <a:spAutoFit/>
          </a:bodyPr>
          <a:lstStyle/>
          <a:p>
            <a:pPr algn="l"/>
            <a:r>
              <a:rPr lang="en-CA" sz="800" b="0" i="0" u="none" strike="noStrike" dirty="0">
                <a:solidFill>
                  <a:srgbClr val="000000"/>
                </a:solidFill>
                <a:effectLst/>
              </a:rPr>
              <a:t>Sievers, H. H. (2021). The bicuspid aortic valve complex: Still a mystery. In </a:t>
            </a:r>
            <a:r>
              <a:rPr lang="en-CA" sz="800" b="0" i="1" u="none" strike="noStrike" dirty="0">
                <a:solidFill>
                  <a:srgbClr val="000000"/>
                </a:solidFill>
                <a:effectLst/>
              </a:rPr>
              <a:t>European Journal of Cardio-thoracic Surgery</a:t>
            </a:r>
            <a:r>
              <a:rPr lang="en-CA" sz="800" b="0" i="0" u="none" strike="noStrike" dirty="0">
                <a:solidFill>
                  <a:srgbClr val="000000"/>
                </a:solidFill>
                <a:effectLst/>
              </a:rPr>
              <a:t> (Vol. 60, Issue 3, pp. 479–480). European Association for Cardio-Thoracic Surgery. https://</a:t>
            </a:r>
            <a:r>
              <a:rPr lang="en-CA" sz="800" b="0" i="0" u="none" strike="noStrike" dirty="0" err="1">
                <a:solidFill>
                  <a:srgbClr val="000000"/>
                </a:solidFill>
                <a:effectLst/>
              </a:rPr>
              <a:t>doi.org</a:t>
            </a:r>
            <a:r>
              <a:rPr lang="en-CA" sz="800" b="0" i="0" u="none" strike="noStrike" dirty="0">
                <a:solidFill>
                  <a:srgbClr val="000000"/>
                </a:solidFill>
                <a:effectLst/>
              </a:rPr>
              <a:t>/10.1093/</a:t>
            </a:r>
            <a:r>
              <a:rPr lang="en-CA" sz="800" b="0" i="0" u="none" strike="noStrike" dirty="0" err="1">
                <a:solidFill>
                  <a:srgbClr val="000000"/>
                </a:solidFill>
                <a:effectLst/>
              </a:rPr>
              <a:t>ejcts</a:t>
            </a:r>
            <a:r>
              <a:rPr lang="en-CA" sz="800" b="0" i="0" u="none" strike="noStrike" dirty="0">
                <a:solidFill>
                  <a:srgbClr val="000000"/>
                </a:solidFill>
                <a:effectLst/>
              </a:rPr>
              <a:t>/ezab073</a:t>
            </a:r>
          </a:p>
        </p:txBody>
      </p:sp>
    </p:spTree>
    <p:extLst>
      <p:ext uri="{BB962C8B-B14F-4D97-AF65-F5344CB8AC3E}">
        <p14:creationId xmlns:p14="http://schemas.microsoft.com/office/powerpoint/2010/main" val="2098089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7860667" y="685800"/>
            <a:ext cx="3656419"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a:t>Objective 2 </a:t>
            </a:r>
            <a:endParaRPr/>
          </a:p>
        </p:txBody>
      </p:sp>
      <p:sp>
        <p:nvSpPr>
          <p:cNvPr id="273" name="Google Shape;273;p19"/>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19" descr="Bullseye"/>
          <p:cNvPicPr preferRelativeResize="0"/>
          <p:nvPr/>
        </p:nvPicPr>
        <p:blipFill rotWithShape="1">
          <a:blip r:embed="rId3">
            <a:alphaModFix/>
          </a:blip>
          <a:srcRect/>
          <a:stretch/>
        </p:blipFill>
        <p:spPr>
          <a:xfrm>
            <a:off x="1658220" y="645106"/>
            <a:ext cx="5247747" cy="5247747"/>
          </a:xfrm>
          <a:prstGeom prst="rect">
            <a:avLst/>
          </a:prstGeom>
          <a:noFill/>
          <a:ln>
            <a:noFill/>
          </a:ln>
        </p:spPr>
      </p:pic>
      <p:sp>
        <p:nvSpPr>
          <p:cNvPr id="275" name="Google Shape;275;p19"/>
          <p:cNvSpPr txBox="1">
            <a:spLocks noGrp="1"/>
          </p:cNvSpPr>
          <p:nvPr>
            <p:ph type="body" idx="1"/>
          </p:nvPr>
        </p:nvSpPr>
        <p:spPr>
          <a:xfrm>
            <a:off x="6767848" y="1349297"/>
            <a:ext cx="3656419" cy="358140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CA" sz="2000"/>
              <a:t>2.Review Bicuspid Aortic Valve Regurgitation</a:t>
            </a:r>
            <a:endParaRPr/>
          </a:p>
          <a:p>
            <a:pPr marL="384048" lvl="0" indent="-257048" algn="l" rtl="0">
              <a:lnSpc>
                <a:spcPct val="94000"/>
              </a:lnSpc>
              <a:spcBef>
                <a:spcPts val="1200"/>
              </a:spcBef>
              <a:spcAft>
                <a:spcPts val="0"/>
              </a:spcAft>
              <a:buClr>
                <a:schemeClr val="dk2"/>
              </a:buClr>
              <a:buSzPts val="2000"/>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a:t>Complications</a:t>
            </a:r>
            <a:endParaRPr/>
          </a:p>
        </p:txBody>
      </p:sp>
      <p:grpSp>
        <p:nvGrpSpPr>
          <p:cNvPr id="281" name="Google Shape;281;p20"/>
          <p:cNvGrpSpPr/>
          <p:nvPr/>
        </p:nvGrpSpPr>
        <p:grpSpPr>
          <a:xfrm>
            <a:off x="1371600" y="2287792"/>
            <a:ext cx="9601200" cy="3577815"/>
            <a:chOff x="0" y="1792"/>
            <a:chExt cx="9601200" cy="3577815"/>
          </a:xfrm>
        </p:grpSpPr>
        <p:sp>
          <p:nvSpPr>
            <p:cNvPr id="282" name="Google Shape;282;p20"/>
            <p:cNvSpPr/>
            <p:nvPr/>
          </p:nvSpPr>
          <p:spPr>
            <a:xfrm rot="5400000">
              <a:off x="6183966" y="-2639529"/>
              <a:ext cx="689699" cy="6144768"/>
            </a:xfrm>
            <a:prstGeom prst="round2SameRect">
              <a:avLst>
                <a:gd name="adj1" fmla="val 16667"/>
                <a:gd name="adj2" fmla="val 0"/>
              </a:avLst>
            </a:prstGeom>
            <a:solidFill>
              <a:srgbClr val="F4E8D2">
                <a:alpha val="89803"/>
              </a:srgbClr>
            </a:solidFill>
            <a:ln w="34925" cap="flat" cmpd="sng">
              <a:solidFill>
                <a:srgbClr val="F4E8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txBox="1"/>
            <p:nvPr/>
          </p:nvSpPr>
          <p:spPr>
            <a:xfrm>
              <a:off x="3456432" y="121673"/>
              <a:ext cx="6111100" cy="622363"/>
            </a:xfrm>
            <a:prstGeom prst="rect">
              <a:avLst/>
            </a:prstGeom>
            <a:noFill/>
            <a:ln>
              <a:noFill/>
            </a:ln>
          </p:spPr>
          <p:txBody>
            <a:bodyPr spcFirstLastPara="1" wrap="square" lIns="49525" tIns="24750" rIns="49525" bIns="24750" anchor="ctr" anchorCtr="0">
              <a:noAutofit/>
            </a:bodyPr>
            <a:lstStyle/>
            <a:p>
              <a:pPr marL="114300" marR="0" lvl="1" indent="-114300" algn="l" rtl="0">
                <a:lnSpc>
                  <a:spcPct val="90000"/>
                </a:lnSpc>
                <a:spcBef>
                  <a:spcPts val="0"/>
                </a:spcBef>
                <a:spcAft>
                  <a:spcPts val="0"/>
                </a:spcAft>
                <a:buClr>
                  <a:schemeClr val="dk1"/>
                </a:buClr>
                <a:buSzPts val="1300"/>
                <a:buFont typeface="Libre Franklin"/>
                <a:buChar char="•"/>
              </a:pPr>
              <a:r>
                <a:rPr lang="en-CA" sz="1300" b="0" i="0" u="none" strike="noStrike" cap="none">
                  <a:solidFill>
                    <a:schemeClr val="dk1"/>
                  </a:solidFill>
                  <a:latin typeface="Libre Franklin"/>
                  <a:ea typeface="Libre Franklin"/>
                  <a:cs typeface="Libre Franklin"/>
                  <a:sym typeface="Libre Franklin"/>
                </a:rPr>
                <a:t>Aortic stenosis 70%; &gt;age 50-60</a:t>
              </a:r>
              <a:endParaRPr/>
            </a:p>
            <a:p>
              <a:pPr marL="114300" marR="0" lvl="1" indent="-114300" algn="l" rtl="0">
                <a:lnSpc>
                  <a:spcPct val="90000"/>
                </a:lnSpc>
                <a:spcBef>
                  <a:spcPts val="195"/>
                </a:spcBef>
                <a:spcAft>
                  <a:spcPts val="0"/>
                </a:spcAft>
                <a:buClr>
                  <a:schemeClr val="dk1"/>
                </a:buClr>
                <a:buSzPts val="1300"/>
                <a:buFont typeface="Libre Franklin"/>
                <a:buChar char="•"/>
              </a:pPr>
              <a:r>
                <a:rPr lang="en-CA" sz="1300" b="0" i="0" u="none" strike="noStrike" cap="none">
                  <a:solidFill>
                    <a:schemeClr val="dk1"/>
                  </a:solidFill>
                  <a:latin typeface="Libre Franklin"/>
                  <a:ea typeface="Libre Franklin"/>
                  <a:cs typeface="Libre Franklin"/>
                  <a:sym typeface="Libre Franklin"/>
                </a:rPr>
                <a:t>Aortic Regurgitation 30%; age 30’s</a:t>
              </a:r>
              <a:endParaRPr/>
            </a:p>
          </p:txBody>
        </p:sp>
        <p:sp>
          <p:nvSpPr>
            <p:cNvPr id="284" name="Google Shape;284;p20"/>
            <p:cNvSpPr/>
            <p:nvPr/>
          </p:nvSpPr>
          <p:spPr>
            <a:xfrm>
              <a:off x="0" y="1792"/>
              <a:ext cx="3456432" cy="862124"/>
            </a:xfrm>
            <a:prstGeom prst="roundRect">
              <a:avLst>
                <a:gd name="adj" fmla="val 16667"/>
              </a:avLst>
            </a:prstGeom>
            <a:solidFill>
              <a:srgbClr val="E6C068"/>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txBox="1"/>
            <p:nvPr/>
          </p:nvSpPr>
          <p:spPr>
            <a:xfrm>
              <a:off x="42085" y="43877"/>
              <a:ext cx="3372262" cy="77795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Libre Franklin"/>
                <a:buNone/>
              </a:pPr>
              <a:r>
                <a:rPr lang="en-CA" sz="2700">
                  <a:solidFill>
                    <a:schemeClr val="lt1"/>
                  </a:solidFill>
                  <a:latin typeface="Libre Franklin"/>
                  <a:ea typeface="Libre Franklin"/>
                  <a:cs typeface="Libre Franklin"/>
                  <a:sym typeface="Libre Franklin"/>
                </a:rPr>
                <a:t>Bicuspid Aortic Valve</a:t>
              </a:r>
              <a:endParaRPr/>
            </a:p>
          </p:txBody>
        </p:sp>
        <p:sp>
          <p:nvSpPr>
            <p:cNvPr id="286" name="Google Shape;286;p20"/>
            <p:cNvSpPr/>
            <p:nvPr/>
          </p:nvSpPr>
          <p:spPr>
            <a:xfrm rot="5400000">
              <a:off x="6183966" y="-1734299"/>
              <a:ext cx="689699" cy="6144768"/>
            </a:xfrm>
            <a:prstGeom prst="round2SameRect">
              <a:avLst>
                <a:gd name="adj1" fmla="val 16667"/>
                <a:gd name="adj2" fmla="val 0"/>
              </a:avLst>
            </a:prstGeom>
            <a:solidFill>
              <a:srgbClr val="D9D6D1">
                <a:alpha val="89803"/>
              </a:srgbClr>
            </a:solidFill>
            <a:ln w="34925" cap="flat" cmpd="sng">
              <a:solidFill>
                <a:srgbClr val="D9D6D1">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txBox="1"/>
            <p:nvPr/>
          </p:nvSpPr>
          <p:spPr>
            <a:xfrm>
              <a:off x="3456432" y="1026903"/>
              <a:ext cx="6111100" cy="622363"/>
            </a:xfrm>
            <a:prstGeom prst="rect">
              <a:avLst/>
            </a:prstGeom>
            <a:noFill/>
            <a:ln>
              <a:noFill/>
            </a:ln>
          </p:spPr>
          <p:txBody>
            <a:bodyPr spcFirstLastPara="1" wrap="square" lIns="49525" tIns="24750" rIns="49525" bIns="24750" anchor="ctr" anchorCtr="0">
              <a:noAutofit/>
            </a:bodyPr>
            <a:lstStyle/>
            <a:p>
              <a:pPr marL="114300" marR="0" lvl="1" indent="-114300" algn="l" rtl="0">
                <a:lnSpc>
                  <a:spcPct val="90000"/>
                </a:lnSpc>
                <a:spcBef>
                  <a:spcPts val="0"/>
                </a:spcBef>
                <a:spcAft>
                  <a:spcPts val="0"/>
                </a:spcAft>
                <a:buClr>
                  <a:schemeClr val="dk1"/>
                </a:buClr>
                <a:buSzPts val="1300"/>
                <a:buFont typeface="Libre Franklin"/>
                <a:buChar char="•"/>
              </a:pPr>
              <a:r>
                <a:rPr lang="en-CA" sz="1300" b="0" i="0" u="none" strike="noStrike" cap="none">
                  <a:solidFill>
                    <a:schemeClr val="dk1"/>
                  </a:solidFill>
                  <a:latin typeface="Libre Franklin"/>
                  <a:ea typeface="Libre Franklin"/>
                  <a:cs typeface="Libre Franklin"/>
                  <a:sym typeface="Libre Franklin"/>
                </a:rPr>
                <a:t>Thoracic dilation &gt;45mm 40-70%</a:t>
              </a:r>
              <a:endParaRPr/>
            </a:p>
            <a:p>
              <a:pPr marL="114300" marR="0" lvl="1" indent="-114300" algn="l" rtl="0">
                <a:lnSpc>
                  <a:spcPct val="90000"/>
                </a:lnSpc>
                <a:spcBef>
                  <a:spcPts val="195"/>
                </a:spcBef>
                <a:spcAft>
                  <a:spcPts val="0"/>
                </a:spcAft>
                <a:buClr>
                  <a:schemeClr val="dk1"/>
                </a:buClr>
                <a:buSzPts val="1300"/>
                <a:buFont typeface="Libre Franklin"/>
                <a:buChar char="•"/>
              </a:pPr>
              <a:r>
                <a:rPr lang="en-CA" sz="1300" b="0" i="0" u="none" strike="noStrike" cap="none">
                  <a:solidFill>
                    <a:schemeClr val="dk1"/>
                  </a:solidFill>
                  <a:latin typeface="Libre Franklin"/>
                  <a:ea typeface="Libre Franklin"/>
                  <a:cs typeface="Libre Franklin"/>
                  <a:sym typeface="Libre Franklin"/>
                </a:rPr>
                <a:t>Coarctation 7-10%</a:t>
              </a:r>
              <a:endParaRPr/>
            </a:p>
            <a:p>
              <a:pPr marL="114300" marR="0" lvl="1" indent="-114300" algn="l" rtl="0">
                <a:lnSpc>
                  <a:spcPct val="90000"/>
                </a:lnSpc>
                <a:spcBef>
                  <a:spcPts val="195"/>
                </a:spcBef>
                <a:spcAft>
                  <a:spcPts val="0"/>
                </a:spcAft>
                <a:buClr>
                  <a:schemeClr val="dk1"/>
                </a:buClr>
                <a:buSzPts val="1300"/>
                <a:buFont typeface="Libre Franklin"/>
                <a:buChar char="•"/>
              </a:pPr>
              <a:r>
                <a:rPr lang="en-CA" sz="1300" b="0" i="0" u="none" strike="noStrike" cap="none">
                  <a:solidFill>
                    <a:schemeClr val="dk1"/>
                  </a:solidFill>
                  <a:latin typeface="Libre Franklin"/>
                  <a:ea typeface="Libre Franklin"/>
                  <a:cs typeface="Libre Franklin"/>
                  <a:sym typeface="Libre Franklin"/>
                </a:rPr>
                <a:t>Aortic Dissection 8x&gt;general population</a:t>
              </a:r>
              <a:endParaRPr/>
            </a:p>
          </p:txBody>
        </p:sp>
        <p:sp>
          <p:nvSpPr>
            <p:cNvPr id="288" name="Google Shape;288;p20"/>
            <p:cNvSpPr/>
            <p:nvPr/>
          </p:nvSpPr>
          <p:spPr>
            <a:xfrm>
              <a:off x="0" y="907022"/>
              <a:ext cx="3456432" cy="862124"/>
            </a:xfrm>
            <a:prstGeom prst="roundRect">
              <a:avLst>
                <a:gd name="adj" fmla="val 16667"/>
              </a:avLst>
            </a:prstGeom>
            <a:solidFill>
              <a:schemeClr val="accent3"/>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txBox="1"/>
            <p:nvPr/>
          </p:nvSpPr>
          <p:spPr>
            <a:xfrm>
              <a:off x="42085" y="949107"/>
              <a:ext cx="3372262" cy="77795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Libre Franklin"/>
                <a:buNone/>
              </a:pPr>
              <a:r>
                <a:rPr lang="en-CA" sz="2700">
                  <a:solidFill>
                    <a:schemeClr val="lt1"/>
                  </a:solidFill>
                  <a:latin typeface="Libre Franklin"/>
                  <a:ea typeface="Libre Franklin"/>
                  <a:cs typeface="Libre Franklin"/>
                  <a:sym typeface="Libre Franklin"/>
                </a:rPr>
                <a:t>Aortopathy</a:t>
              </a:r>
              <a:endParaRPr/>
            </a:p>
          </p:txBody>
        </p:sp>
        <p:sp>
          <p:nvSpPr>
            <p:cNvPr id="290" name="Google Shape;290;p20"/>
            <p:cNvSpPr/>
            <p:nvPr/>
          </p:nvSpPr>
          <p:spPr>
            <a:xfrm rot="5400000">
              <a:off x="6183966" y="-829068"/>
              <a:ext cx="689699" cy="6144768"/>
            </a:xfrm>
            <a:prstGeom prst="round2SameRect">
              <a:avLst>
                <a:gd name="adj1" fmla="val 16667"/>
                <a:gd name="adj2" fmla="val 0"/>
              </a:avLst>
            </a:prstGeom>
            <a:solidFill>
              <a:srgbClr val="DAE2DA">
                <a:alpha val="89803"/>
              </a:srgbClr>
            </a:solidFill>
            <a:ln w="34925" cap="flat" cmpd="sng">
              <a:solidFill>
                <a:srgbClr val="DAE2D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txBox="1"/>
            <p:nvPr/>
          </p:nvSpPr>
          <p:spPr>
            <a:xfrm>
              <a:off x="3456432" y="1932134"/>
              <a:ext cx="6111100" cy="622363"/>
            </a:xfrm>
            <a:prstGeom prst="rect">
              <a:avLst/>
            </a:prstGeom>
            <a:noFill/>
            <a:ln>
              <a:noFill/>
            </a:ln>
          </p:spPr>
          <p:txBody>
            <a:bodyPr spcFirstLastPara="1" wrap="square" lIns="49525" tIns="24750" rIns="49525" bIns="24750" anchor="ctr" anchorCtr="0">
              <a:noAutofit/>
            </a:bodyPr>
            <a:lstStyle/>
            <a:p>
              <a:pPr marL="114300" marR="0" lvl="1" indent="-114300" algn="l" rtl="0">
                <a:lnSpc>
                  <a:spcPct val="90000"/>
                </a:lnSpc>
                <a:spcBef>
                  <a:spcPts val="0"/>
                </a:spcBef>
                <a:spcAft>
                  <a:spcPts val="0"/>
                </a:spcAft>
                <a:buClr>
                  <a:schemeClr val="dk1"/>
                </a:buClr>
                <a:buSzPts val="1300"/>
                <a:buFont typeface="Libre Franklin"/>
                <a:buChar char="•"/>
              </a:pPr>
              <a:r>
                <a:rPr lang="en-CA" sz="1300" b="0" i="0" u="none" strike="noStrike" cap="none" dirty="0">
                  <a:solidFill>
                    <a:schemeClr val="dk1"/>
                  </a:solidFill>
                  <a:latin typeface="Libre Franklin"/>
                  <a:ea typeface="Libre Franklin"/>
                  <a:cs typeface="Libre Franklin"/>
                  <a:sym typeface="Libre Franklin"/>
                </a:rPr>
                <a:t>Isolated anterior prolapse= Giant anterior leaflet 2X</a:t>
              </a:r>
              <a:endParaRPr dirty="0"/>
            </a:p>
          </p:txBody>
        </p:sp>
        <p:sp>
          <p:nvSpPr>
            <p:cNvPr id="292" name="Google Shape;292;p20"/>
            <p:cNvSpPr/>
            <p:nvPr/>
          </p:nvSpPr>
          <p:spPr>
            <a:xfrm>
              <a:off x="0" y="1812253"/>
              <a:ext cx="3456432" cy="862124"/>
            </a:xfrm>
            <a:prstGeom prst="roundRect">
              <a:avLst>
                <a:gd name="adj" fmla="val 16667"/>
              </a:avLst>
            </a:prstGeom>
            <a:solidFill>
              <a:schemeClr val="accent4"/>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txBox="1"/>
            <p:nvPr/>
          </p:nvSpPr>
          <p:spPr>
            <a:xfrm>
              <a:off x="42085" y="1854338"/>
              <a:ext cx="3372262" cy="77795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Libre Franklin"/>
                <a:buNone/>
              </a:pPr>
              <a:r>
                <a:rPr lang="en-CA" sz="2700">
                  <a:solidFill>
                    <a:schemeClr val="lt1"/>
                  </a:solidFill>
                  <a:latin typeface="Libre Franklin"/>
                  <a:ea typeface="Libre Franklin"/>
                  <a:cs typeface="Libre Franklin"/>
                  <a:sym typeface="Libre Franklin"/>
                </a:rPr>
                <a:t>Mitral Valve Prolapse</a:t>
              </a:r>
              <a:endParaRPr/>
            </a:p>
          </p:txBody>
        </p:sp>
        <p:sp>
          <p:nvSpPr>
            <p:cNvPr id="294" name="Google Shape;294;p20"/>
            <p:cNvSpPr/>
            <p:nvPr/>
          </p:nvSpPr>
          <p:spPr>
            <a:xfrm>
              <a:off x="0" y="2717483"/>
              <a:ext cx="3456432" cy="862124"/>
            </a:xfrm>
            <a:prstGeom prst="roundRect">
              <a:avLst>
                <a:gd name="adj" fmla="val 16667"/>
              </a:avLst>
            </a:prstGeom>
            <a:solidFill>
              <a:schemeClr val="accent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txBox="1"/>
            <p:nvPr/>
          </p:nvSpPr>
          <p:spPr>
            <a:xfrm>
              <a:off x="42085" y="2759568"/>
              <a:ext cx="3372262" cy="777954"/>
            </a:xfrm>
            <a:prstGeom prst="rect">
              <a:avLst/>
            </a:prstGeom>
            <a:noFill/>
            <a:ln>
              <a:noFill/>
            </a:ln>
          </p:spPr>
          <p:txBody>
            <a:bodyPr spcFirstLastPara="1" wrap="square" lIns="102850" tIns="51425" rIns="102850" bIns="51425" anchor="ctr" anchorCtr="0">
              <a:noAutofit/>
            </a:bodyPr>
            <a:lstStyle/>
            <a:p>
              <a:pPr marL="0" marR="0" lvl="0" indent="0" algn="ctr" rtl="0">
                <a:lnSpc>
                  <a:spcPct val="90000"/>
                </a:lnSpc>
                <a:spcBef>
                  <a:spcPts val="0"/>
                </a:spcBef>
                <a:spcAft>
                  <a:spcPts val="0"/>
                </a:spcAft>
                <a:buClr>
                  <a:schemeClr val="lt1"/>
                </a:buClr>
                <a:buSzPts val="2700"/>
                <a:buFont typeface="Libre Franklin"/>
                <a:buNone/>
              </a:pPr>
              <a:r>
                <a:rPr lang="en-CA" sz="2700">
                  <a:solidFill>
                    <a:schemeClr val="lt1"/>
                  </a:solidFill>
                  <a:latin typeface="Libre Franklin"/>
                  <a:ea typeface="Libre Franklin"/>
                  <a:cs typeface="Libre Franklin"/>
                  <a:sym typeface="Libre Franklin"/>
                </a:rPr>
                <a:t>Infective Endocarditis</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a:t>6 major aspects of ECHO</a:t>
            </a:r>
            <a:endParaRPr/>
          </a:p>
        </p:txBody>
      </p:sp>
      <p:grpSp>
        <p:nvGrpSpPr>
          <p:cNvPr id="301" name="Google Shape;301;p21"/>
          <p:cNvGrpSpPr/>
          <p:nvPr/>
        </p:nvGrpSpPr>
        <p:grpSpPr>
          <a:xfrm>
            <a:off x="1219200" y="1638300"/>
            <a:ext cx="9601200" cy="3581400"/>
            <a:chOff x="-1" y="0"/>
            <a:chExt cx="9601200" cy="3581400"/>
          </a:xfrm>
        </p:grpSpPr>
        <p:sp>
          <p:nvSpPr>
            <p:cNvPr id="302" name="Google Shape;302;p21"/>
            <p:cNvSpPr/>
            <p:nvPr/>
          </p:nvSpPr>
          <p:spPr>
            <a:xfrm>
              <a:off x="0" y="0"/>
              <a:ext cx="7392924" cy="644652"/>
            </a:xfrm>
            <a:prstGeom prst="roundRect">
              <a:avLst>
                <a:gd name="adj" fmla="val 10000"/>
              </a:avLst>
            </a:prstGeom>
            <a:solidFill>
              <a:srgbClr val="E6C068"/>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txBox="1"/>
            <p:nvPr/>
          </p:nvSpPr>
          <p:spPr>
            <a:xfrm>
              <a:off x="-1" y="18881"/>
              <a:ext cx="6800518" cy="60689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Libre Franklin"/>
                <a:buNone/>
              </a:pPr>
              <a:r>
                <a:rPr lang="en-CA" sz="2400" dirty="0">
                  <a:solidFill>
                    <a:schemeClr val="lt1"/>
                  </a:solidFill>
                  <a:latin typeface="Libre Franklin"/>
                  <a:ea typeface="Libre Franklin"/>
                  <a:cs typeface="Libre Franklin"/>
                  <a:sym typeface="Libre Franklin"/>
                </a:rPr>
                <a:t>(</a:t>
              </a:r>
              <a:r>
                <a:rPr lang="en-CA" sz="2400" dirty="0" err="1">
                  <a:solidFill>
                    <a:schemeClr val="lt1"/>
                  </a:solidFill>
                  <a:latin typeface="Libre Franklin"/>
                  <a:ea typeface="Libre Franklin"/>
                  <a:cs typeface="Libre Franklin"/>
                  <a:sym typeface="Libre Franklin"/>
                </a:rPr>
                <a:t>i</a:t>
              </a:r>
              <a:r>
                <a:rPr lang="en-CA" sz="2400" dirty="0">
                  <a:solidFill>
                    <a:schemeClr val="lt1"/>
                  </a:solidFill>
                  <a:latin typeface="Libre Franklin"/>
                  <a:ea typeface="Libre Franklin"/>
                  <a:cs typeface="Libre Franklin"/>
                  <a:sym typeface="Libre Franklin"/>
                </a:rPr>
                <a:t>)BAV diagnosis</a:t>
              </a:r>
              <a:endParaRPr sz="2400" dirty="0">
                <a:solidFill>
                  <a:schemeClr val="lt1"/>
                </a:solidFill>
                <a:latin typeface="Libre Franklin"/>
                <a:ea typeface="Libre Franklin"/>
                <a:cs typeface="Libre Franklin"/>
                <a:sym typeface="Libre Franklin"/>
              </a:endParaRPr>
            </a:p>
          </p:txBody>
        </p:sp>
        <p:sp>
          <p:nvSpPr>
            <p:cNvPr id="304" name="Google Shape;304;p21"/>
            <p:cNvSpPr/>
            <p:nvPr/>
          </p:nvSpPr>
          <p:spPr>
            <a:xfrm>
              <a:off x="552069" y="734187"/>
              <a:ext cx="7392924" cy="644652"/>
            </a:xfrm>
            <a:prstGeom prst="roundRect">
              <a:avLst>
                <a:gd name="adj" fmla="val 10000"/>
              </a:avLst>
            </a:prstGeom>
            <a:solidFill>
              <a:schemeClr val="accent3"/>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1"/>
            <p:cNvSpPr txBox="1"/>
            <p:nvPr/>
          </p:nvSpPr>
          <p:spPr>
            <a:xfrm>
              <a:off x="570950" y="753068"/>
              <a:ext cx="6384069" cy="60689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Libre Franklin"/>
                <a:buNone/>
              </a:pPr>
              <a:r>
                <a:rPr lang="en-CA" sz="2400" dirty="0">
                  <a:solidFill>
                    <a:schemeClr val="lt1"/>
                  </a:solidFill>
                  <a:latin typeface="Libre Franklin"/>
                  <a:ea typeface="Libre Franklin"/>
                  <a:cs typeface="Libre Franklin"/>
                  <a:sym typeface="Libre Franklin"/>
                </a:rPr>
                <a:t>(ii) Valvular phenotyping </a:t>
              </a:r>
              <a:endParaRPr sz="2400" dirty="0">
                <a:solidFill>
                  <a:schemeClr val="lt1"/>
                </a:solidFill>
                <a:latin typeface="Libre Franklin"/>
                <a:ea typeface="Libre Franklin"/>
                <a:cs typeface="Libre Franklin"/>
                <a:sym typeface="Libre Franklin"/>
              </a:endParaRPr>
            </a:p>
          </p:txBody>
        </p:sp>
        <p:sp>
          <p:nvSpPr>
            <p:cNvPr id="306" name="Google Shape;306;p21"/>
            <p:cNvSpPr/>
            <p:nvPr/>
          </p:nvSpPr>
          <p:spPr>
            <a:xfrm>
              <a:off x="1104137" y="1468374"/>
              <a:ext cx="7392924" cy="644652"/>
            </a:xfrm>
            <a:prstGeom prst="roundRect">
              <a:avLst>
                <a:gd name="adj" fmla="val 10000"/>
              </a:avLst>
            </a:prstGeom>
            <a:solidFill>
              <a:schemeClr val="accent4"/>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1"/>
            <p:cNvSpPr txBox="1"/>
            <p:nvPr/>
          </p:nvSpPr>
          <p:spPr>
            <a:xfrm>
              <a:off x="1123018" y="1487255"/>
              <a:ext cx="6384069" cy="606889"/>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Libre Franklin"/>
                <a:buNone/>
              </a:pPr>
              <a:r>
                <a:rPr lang="en-CA" sz="2400" dirty="0">
                  <a:solidFill>
                    <a:schemeClr val="lt1"/>
                  </a:solidFill>
                  <a:latin typeface="Libre Franklin"/>
                  <a:ea typeface="Libre Franklin"/>
                  <a:cs typeface="Libre Franklin"/>
                  <a:sym typeface="Libre Franklin"/>
                </a:rPr>
                <a:t>(iii)Assessment of valvular function </a:t>
              </a:r>
              <a:endParaRPr sz="2400" dirty="0">
                <a:solidFill>
                  <a:schemeClr val="lt1"/>
                </a:solidFill>
                <a:latin typeface="Libre Franklin"/>
                <a:ea typeface="Libre Franklin"/>
                <a:cs typeface="Libre Franklin"/>
                <a:sym typeface="Libre Franklin"/>
              </a:endParaRPr>
            </a:p>
          </p:txBody>
        </p:sp>
        <p:sp>
          <p:nvSpPr>
            <p:cNvPr id="308" name="Google Shape;308;p21"/>
            <p:cNvSpPr/>
            <p:nvPr/>
          </p:nvSpPr>
          <p:spPr>
            <a:xfrm>
              <a:off x="1656206" y="2202561"/>
              <a:ext cx="7392924" cy="644652"/>
            </a:xfrm>
            <a:prstGeom prst="roundRect">
              <a:avLst>
                <a:gd name="adj" fmla="val 10000"/>
              </a:avLst>
            </a:prstGeom>
            <a:solidFill>
              <a:schemeClr val="accent5"/>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1"/>
            <p:cNvSpPr txBox="1"/>
            <p:nvPr/>
          </p:nvSpPr>
          <p:spPr>
            <a:xfrm>
              <a:off x="1760964" y="2221442"/>
              <a:ext cx="6384069" cy="60689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Libre Franklin"/>
                <a:buNone/>
              </a:pPr>
              <a:r>
                <a:rPr lang="en-CA" sz="2400" dirty="0">
                  <a:solidFill>
                    <a:schemeClr val="lt1"/>
                  </a:solidFill>
                  <a:latin typeface="Libre Franklin"/>
                  <a:ea typeface="Libre Franklin"/>
                  <a:cs typeface="Libre Franklin"/>
                  <a:sym typeface="Libre Franklin"/>
                </a:rPr>
                <a:t>(iv)Measurement of the thoracic aorta+/- coarctation</a:t>
              </a:r>
              <a:endParaRPr sz="2400" dirty="0">
                <a:solidFill>
                  <a:schemeClr val="lt1"/>
                </a:solidFill>
                <a:latin typeface="Libre Franklin"/>
                <a:ea typeface="Libre Franklin"/>
                <a:cs typeface="Libre Franklin"/>
                <a:sym typeface="Libre Franklin"/>
              </a:endParaRPr>
            </a:p>
          </p:txBody>
        </p:sp>
        <p:sp>
          <p:nvSpPr>
            <p:cNvPr id="310" name="Google Shape;310;p21"/>
            <p:cNvSpPr/>
            <p:nvPr/>
          </p:nvSpPr>
          <p:spPr>
            <a:xfrm>
              <a:off x="2208275" y="2936748"/>
              <a:ext cx="7392924" cy="644652"/>
            </a:xfrm>
            <a:prstGeom prst="roundRect">
              <a:avLst>
                <a:gd name="adj" fmla="val 10000"/>
              </a:avLst>
            </a:prstGeom>
            <a:solidFill>
              <a:schemeClr val="accent6"/>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txBox="1"/>
            <p:nvPr/>
          </p:nvSpPr>
          <p:spPr>
            <a:xfrm>
              <a:off x="2227156" y="2955629"/>
              <a:ext cx="6384069" cy="606889"/>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Libre Franklin"/>
                <a:buNone/>
              </a:pPr>
              <a:r>
                <a:rPr lang="en-CA" sz="2400" dirty="0">
                  <a:solidFill>
                    <a:schemeClr val="lt1"/>
                  </a:solidFill>
                  <a:latin typeface="Libre Franklin"/>
                  <a:ea typeface="Libre Franklin"/>
                  <a:cs typeface="Libre Franklin"/>
                  <a:sym typeface="Libre Franklin"/>
                </a:rPr>
                <a:t>(vi) Assess complications infective endocarditis and aortic dissection</a:t>
              </a:r>
              <a:endParaRPr sz="2400" dirty="0">
                <a:solidFill>
                  <a:schemeClr val="lt1"/>
                </a:solidFill>
                <a:latin typeface="Libre Franklin"/>
                <a:ea typeface="Libre Franklin"/>
                <a:cs typeface="Libre Franklin"/>
                <a:sym typeface="Libre Franklin"/>
              </a:endParaRPr>
            </a:p>
          </p:txBody>
        </p:sp>
        <p:sp>
          <p:nvSpPr>
            <p:cNvPr id="312" name="Google Shape;312;p21"/>
            <p:cNvSpPr/>
            <p:nvPr/>
          </p:nvSpPr>
          <p:spPr>
            <a:xfrm>
              <a:off x="6973900" y="470954"/>
              <a:ext cx="419023" cy="419023"/>
            </a:xfrm>
            <a:prstGeom prst="downArrow">
              <a:avLst>
                <a:gd name="adj1" fmla="val 55000"/>
                <a:gd name="adj2" fmla="val 45000"/>
              </a:avLst>
            </a:prstGeom>
            <a:solidFill>
              <a:srgbClr val="F4E8D2">
                <a:alpha val="89803"/>
              </a:srgbClr>
            </a:solidFill>
            <a:ln w="34925" cap="flat" cmpd="sng">
              <a:solidFill>
                <a:srgbClr val="F4E8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1"/>
            <p:cNvSpPr txBox="1"/>
            <p:nvPr/>
          </p:nvSpPr>
          <p:spPr>
            <a:xfrm>
              <a:off x="7068180" y="470954"/>
              <a:ext cx="230463" cy="31531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endParaRPr sz="2000">
                <a:solidFill>
                  <a:schemeClr val="dk1"/>
                </a:solidFill>
                <a:latin typeface="Libre Franklin"/>
                <a:ea typeface="Libre Franklin"/>
                <a:cs typeface="Libre Franklin"/>
                <a:sym typeface="Libre Franklin"/>
              </a:endParaRPr>
            </a:p>
          </p:txBody>
        </p:sp>
        <p:sp>
          <p:nvSpPr>
            <p:cNvPr id="314" name="Google Shape;314;p21"/>
            <p:cNvSpPr/>
            <p:nvPr/>
          </p:nvSpPr>
          <p:spPr>
            <a:xfrm>
              <a:off x="7525969" y="1205141"/>
              <a:ext cx="419023" cy="419023"/>
            </a:xfrm>
            <a:prstGeom prst="downArrow">
              <a:avLst>
                <a:gd name="adj1" fmla="val 55000"/>
                <a:gd name="adj2" fmla="val 45000"/>
              </a:avLst>
            </a:prstGeom>
            <a:solidFill>
              <a:srgbClr val="D9D6D1">
                <a:alpha val="89803"/>
              </a:srgbClr>
            </a:solidFill>
            <a:ln w="34925" cap="flat" cmpd="sng">
              <a:solidFill>
                <a:srgbClr val="D9D6D1">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1"/>
            <p:cNvSpPr txBox="1"/>
            <p:nvPr/>
          </p:nvSpPr>
          <p:spPr>
            <a:xfrm>
              <a:off x="7620249" y="1205141"/>
              <a:ext cx="230463" cy="31531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endParaRPr sz="2000">
                <a:solidFill>
                  <a:schemeClr val="dk1"/>
                </a:solidFill>
                <a:latin typeface="Libre Franklin"/>
                <a:ea typeface="Libre Franklin"/>
                <a:cs typeface="Libre Franklin"/>
                <a:sym typeface="Libre Franklin"/>
              </a:endParaRPr>
            </a:p>
          </p:txBody>
        </p:sp>
        <p:sp>
          <p:nvSpPr>
            <p:cNvPr id="316" name="Google Shape;316;p21"/>
            <p:cNvSpPr/>
            <p:nvPr/>
          </p:nvSpPr>
          <p:spPr>
            <a:xfrm>
              <a:off x="8078038" y="1928583"/>
              <a:ext cx="419023" cy="419023"/>
            </a:xfrm>
            <a:prstGeom prst="downArrow">
              <a:avLst>
                <a:gd name="adj1" fmla="val 55000"/>
                <a:gd name="adj2" fmla="val 45000"/>
              </a:avLst>
            </a:prstGeom>
            <a:solidFill>
              <a:srgbClr val="DAE2DA">
                <a:alpha val="89803"/>
              </a:srgbClr>
            </a:solidFill>
            <a:ln w="34925" cap="flat" cmpd="sng">
              <a:solidFill>
                <a:srgbClr val="DAE2D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1"/>
            <p:cNvSpPr txBox="1"/>
            <p:nvPr/>
          </p:nvSpPr>
          <p:spPr>
            <a:xfrm>
              <a:off x="8172318" y="1928583"/>
              <a:ext cx="230463" cy="31531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endParaRPr sz="2000">
                <a:solidFill>
                  <a:schemeClr val="dk1"/>
                </a:solidFill>
                <a:latin typeface="Libre Franklin"/>
                <a:ea typeface="Libre Franklin"/>
                <a:cs typeface="Libre Franklin"/>
                <a:sym typeface="Libre Franklin"/>
              </a:endParaRPr>
            </a:p>
          </p:txBody>
        </p:sp>
        <p:sp>
          <p:nvSpPr>
            <p:cNvPr id="318" name="Google Shape;318;p21"/>
            <p:cNvSpPr/>
            <p:nvPr/>
          </p:nvSpPr>
          <p:spPr>
            <a:xfrm>
              <a:off x="8630107" y="2669933"/>
              <a:ext cx="419023" cy="419023"/>
            </a:xfrm>
            <a:prstGeom prst="downArrow">
              <a:avLst>
                <a:gd name="adj1" fmla="val 55000"/>
                <a:gd name="adj2" fmla="val 45000"/>
              </a:avLst>
            </a:prstGeom>
            <a:solidFill>
              <a:srgbClr val="D5DFE7">
                <a:alpha val="89803"/>
              </a:srgbClr>
            </a:solidFill>
            <a:ln w="34925" cap="flat" cmpd="sng">
              <a:solidFill>
                <a:srgbClr val="D5DFE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1"/>
            <p:cNvSpPr txBox="1"/>
            <p:nvPr/>
          </p:nvSpPr>
          <p:spPr>
            <a:xfrm>
              <a:off x="8724387" y="2669933"/>
              <a:ext cx="230463" cy="315315"/>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dk1"/>
                </a:buClr>
                <a:buSzPts val="2000"/>
                <a:buFont typeface="Libre Franklin"/>
                <a:buNone/>
              </a:pPr>
              <a:endParaRPr sz="2000">
                <a:solidFill>
                  <a:schemeClr val="dk1"/>
                </a:solidFill>
                <a:latin typeface="Libre Franklin"/>
                <a:ea typeface="Libre Franklin"/>
                <a:cs typeface="Libre Franklin"/>
                <a:sym typeface="Libre Franklin"/>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1915127" y="1626222"/>
            <a:ext cx="8361229" cy="2098226"/>
          </a:xfrm>
          <a:prstGeom prst="rect">
            <a:avLst/>
          </a:prstGeom>
          <a:noFill/>
          <a:ln>
            <a:noFill/>
          </a:ln>
        </p:spPr>
        <p:txBody>
          <a:bodyPr spcFirstLastPara="1" wrap="square" lIns="91425" tIns="45700" rIns="91425" bIns="45700" anchor="b" anchorCtr="0">
            <a:noAutofit/>
          </a:bodyPr>
          <a:lstStyle/>
          <a:p>
            <a:pPr marL="0" lvl="0" indent="0" algn="ctr" rtl="0">
              <a:lnSpc>
                <a:spcPct val="89000"/>
              </a:lnSpc>
              <a:spcBef>
                <a:spcPts val="0"/>
              </a:spcBef>
              <a:spcAft>
                <a:spcPts val="0"/>
              </a:spcAft>
              <a:buClr>
                <a:schemeClr val="dk2"/>
              </a:buClr>
              <a:buSzPts val="4000"/>
              <a:buFont typeface="Libre Franklin"/>
              <a:buNone/>
            </a:pPr>
            <a:r>
              <a:rPr lang="en-CA" sz="4000" dirty="0"/>
              <a:t>UPDATE: BICUSPID AORTIC VALVE (BAV) NOMENCLATURE AND REGURGITANT REPAIR</a:t>
            </a:r>
            <a:endParaRPr dirty="0"/>
          </a:p>
        </p:txBody>
      </p:sp>
      <p:sp>
        <p:nvSpPr>
          <p:cNvPr id="107" name="Google Shape;107;p1"/>
          <p:cNvSpPr txBox="1">
            <a:spLocks noGrp="1"/>
          </p:cNvSpPr>
          <p:nvPr>
            <p:ph type="subTitle" idx="1"/>
          </p:nvPr>
        </p:nvSpPr>
        <p:spPr>
          <a:xfrm>
            <a:off x="2679906" y="3956279"/>
            <a:ext cx="6831673" cy="1086237"/>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12000"/>
              </a:lnSpc>
              <a:spcBef>
                <a:spcPts val="0"/>
              </a:spcBef>
              <a:spcAft>
                <a:spcPts val="0"/>
              </a:spcAft>
              <a:buClr>
                <a:schemeClr val="dk2"/>
              </a:buClr>
              <a:buSzPct val="100000"/>
              <a:buNone/>
            </a:pPr>
            <a:r>
              <a:rPr lang="en-CA"/>
              <a:t>Dr. Julena Foglia </a:t>
            </a:r>
            <a:br>
              <a:rPr lang="en-CA"/>
            </a:br>
            <a:r>
              <a:rPr lang="en-CA"/>
              <a:t>Cardiac Anesthesiology Fellow</a:t>
            </a:r>
            <a:endParaRPr/>
          </a:p>
          <a:p>
            <a:pPr marL="0" lvl="0" indent="0" algn="ctr" rtl="0">
              <a:lnSpc>
                <a:spcPct val="112000"/>
              </a:lnSpc>
              <a:spcBef>
                <a:spcPts val="0"/>
              </a:spcBef>
              <a:spcAft>
                <a:spcPts val="0"/>
              </a:spcAft>
              <a:buClr>
                <a:schemeClr val="dk2"/>
              </a:buClr>
              <a:buSzPct val="100000"/>
              <a:buNone/>
            </a:pPr>
            <a:r>
              <a:rPr lang="en-CA"/>
              <a:t>November 29, 2022</a:t>
            </a:r>
            <a:endParaRPr/>
          </a:p>
        </p:txBody>
      </p:sp>
      <p:pic>
        <p:nvPicPr>
          <p:cNvPr id="1026" name="Picture 2">
            <a:extLst>
              <a:ext uri="{FF2B5EF4-FFF2-40B4-BE49-F238E27FC236}">
                <a16:creationId xmlns:a16="http://schemas.microsoft.com/office/drawing/2014/main" id="{2C2A8B03-45E6-A643-9445-27BD85100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6628" y="0"/>
            <a:ext cx="2155371" cy="6466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C756D0-4EFB-834D-94C0-E31D818D1AA9}"/>
              </a:ext>
            </a:extLst>
          </p:cNvPr>
          <p:cNvPicPr>
            <a:picLocks noChangeAspect="1"/>
          </p:cNvPicPr>
          <p:nvPr/>
        </p:nvPicPr>
        <p:blipFill>
          <a:blip r:embed="rId4"/>
          <a:stretch>
            <a:fillRect/>
          </a:stretch>
        </p:blipFill>
        <p:spPr>
          <a:xfrm>
            <a:off x="0" y="0"/>
            <a:ext cx="740357" cy="95794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2"/>
          <p:cNvSpPr txBox="1">
            <a:spLocks noGrp="1"/>
          </p:cNvSpPr>
          <p:nvPr>
            <p:ph type="title"/>
          </p:nvPr>
        </p:nvSpPr>
        <p:spPr>
          <a:xfrm>
            <a:off x="640080" y="639704"/>
            <a:ext cx="3299579" cy="5577840"/>
          </a:xfrm>
          <a:prstGeom prst="rect">
            <a:avLst/>
          </a:prstGeom>
          <a:noFill/>
          <a:ln>
            <a:noFill/>
          </a:ln>
        </p:spPr>
        <p:txBody>
          <a:bodyPr spcFirstLastPara="1" wrap="square" lIns="91425" tIns="45700" rIns="91425" bIns="45700" anchor="ctr" anchorCtr="0">
            <a:normAutofit/>
          </a:bodyPr>
          <a:lstStyle/>
          <a:p>
            <a:pPr marL="0" lvl="0" indent="0" algn="ctr" rtl="0">
              <a:lnSpc>
                <a:spcPct val="89000"/>
              </a:lnSpc>
              <a:spcBef>
                <a:spcPts val="0"/>
              </a:spcBef>
              <a:spcAft>
                <a:spcPts val="0"/>
              </a:spcAft>
              <a:buClr>
                <a:schemeClr val="dk2"/>
              </a:buClr>
              <a:buSzPts val="4400"/>
              <a:buFont typeface="Libre Franklin"/>
              <a:buNone/>
            </a:pPr>
            <a:r>
              <a:rPr lang="en-CA"/>
              <a:t>Surgical treatment</a:t>
            </a:r>
            <a:endParaRPr/>
          </a:p>
        </p:txBody>
      </p:sp>
      <p:grpSp>
        <p:nvGrpSpPr>
          <p:cNvPr id="325" name="Google Shape;325;p22"/>
          <p:cNvGrpSpPr/>
          <p:nvPr/>
        </p:nvGrpSpPr>
        <p:grpSpPr>
          <a:xfrm>
            <a:off x="4901472" y="1244144"/>
            <a:ext cx="6506304" cy="4368961"/>
            <a:chOff x="0" y="604439"/>
            <a:chExt cx="6506304" cy="4368961"/>
          </a:xfrm>
        </p:grpSpPr>
        <p:sp>
          <p:nvSpPr>
            <p:cNvPr id="326" name="Google Shape;326;p22"/>
            <p:cNvSpPr/>
            <p:nvPr/>
          </p:nvSpPr>
          <p:spPr>
            <a:xfrm>
              <a:off x="0" y="604439"/>
              <a:ext cx="6506304" cy="1385280"/>
            </a:xfrm>
            <a:prstGeom prst="roundRect">
              <a:avLst>
                <a:gd name="adj" fmla="val 16667"/>
              </a:avLst>
            </a:prstGeom>
            <a:solidFill>
              <a:srgbClr val="E6C068"/>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2"/>
            <p:cNvSpPr txBox="1"/>
            <p:nvPr/>
          </p:nvSpPr>
          <p:spPr>
            <a:xfrm>
              <a:off x="67624" y="672063"/>
              <a:ext cx="6371056" cy="1250032"/>
            </a:xfrm>
            <a:prstGeom prst="rect">
              <a:avLst/>
            </a:prstGeom>
            <a:noFill/>
            <a:ln>
              <a:noFill/>
            </a:ln>
          </p:spPr>
          <p:txBody>
            <a:bodyPr spcFirstLastPara="1" wrap="square" lIns="140950" tIns="140950" rIns="140950" bIns="140950" anchor="ctr" anchorCtr="0">
              <a:noAutofit/>
            </a:bodyPr>
            <a:lstStyle/>
            <a:p>
              <a:pPr marL="0" marR="0" lvl="0" indent="0" algn="l" rtl="0">
                <a:lnSpc>
                  <a:spcPct val="90000"/>
                </a:lnSpc>
                <a:spcBef>
                  <a:spcPts val="0"/>
                </a:spcBef>
                <a:spcAft>
                  <a:spcPts val="0"/>
                </a:spcAft>
                <a:buClr>
                  <a:schemeClr val="lt1"/>
                </a:buClr>
                <a:buSzPts val="3700"/>
                <a:buFont typeface="Libre Franklin"/>
                <a:buNone/>
              </a:pPr>
              <a:r>
                <a:rPr lang="en-CA" sz="3700">
                  <a:solidFill>
                    <a:schemeClr val="lt1"/>
                  </a:solidFill>
                  <a:latin typeface="Libre Franklin"/>
                  <a:ea typeface="Libre Franklin"/>
                  <a:cs typeface="Libre Franklin"/>
                  <a:sym typeface="Libre Franklin"/>
                </a:rPr>
                <a:t>Surgical Aortic Valve Replacement = Gold standard</a:t>
              </a:r>
              <a:endParaRPr sz="3700">
                <a:solidFill>
                  <a:schemeClr val="lt1"/>
                </a:solidFill>
                <a:latin typeface="Libre Franklin"/>
                <a:ea typeface="Libre Franklin"/>
                <a:cs typeface="Libre Franklin"/>
                <a:sym typeface="Libre Franklin"/>
              </a:endParaRPr>
            </a:p>
          </p:txBody>
        </p:sp>
        <p:sp>
          <p:nvSpPr>
            <p:cNvPr id="328" name="Google Shape;328;p22"/>
            <p:cNvSpPr/>
            <p:nvPr/>
          </p:nvSpPr>
          <p:spPr>
            <a:xfrm>
              <a:off x="0" y="2096280"/>
              <a:ext cx="6506304" cy="1385280"/>
            </a:xfrm>
            <a:prstGeom prst="roundRect">
              <a:avLst>
                <a:gd name="adj" fmla="val 16667"/>
              </a:avLst>
            </a:prstGeom>
            <a:solidFill>
              <a:srgbClr val="C09E5A"/>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txBox="1"/>
            <p:nvPr/>
          </p:nvSpPr>
          <p:spPr>
            <a:xfrm>
              <a:off x="67624" y="2163904"/>
              <a:ext cx="6371056" cy="1250032"/>
            </a:xfrm>
            <a:prstGeom prst="rect">
              <a:avLst/>
            </a:prstGeom>
            <a:noFill/>
            <a:ln>
              <a:noFill/>
            </a:ln>
          </p:spPr>
          <p:txBody>
            <a:bodyPr spcFirstLastPara="1" wrap="square" lIns="140950" tIns="140950" rIns="140950" bIns="140950" anchor="ctr" anchorCtr="0">
              <a:noAutofit/>
            </a:bodyPr>
            <a:lstStyle/>
            <a:p>
              <a:pPr marL="0" marR="0" lvl="0" indent="0" algn="l" rtl="0">
                <a:lnSpc>
                  <a:spcPct val="90000"/>
                </a:lnSpc>
                <a:spcBef>
                  <a:spcPts val="0"/>
                </a:spcBef>
                <a:spcAft>
                  <a:spcPts val="0"/>
                </a:spcAft>
                <a:buClr>
                  <a:schemeClr val="lt1"/>
                </a:buClr>
                <a:buSzPts val="3700"/>
                <a:buFont typeface="Libre Franklin"/>
                <a:buNone/>
              </a:pPr>
              <a:r>
                <a:rPr lang="en-CA" sz="3700">
                  <a:solidFill>
                    <a:schemeClr val="lt1"/>
                  </a:solidFill>
                  <a:latin typeface="Libre Franklin"/>
                  <a:ea typeface="Libre Franklin"/>
                  <a:cs typeface="Libre Franklin"/>
                  <a:sym typeface="Libre Franklin"/>
                </a:rPr>
                <a:t>TAVR may be option</a:t>
              </a:r>
              <a:endParaRPr sz="3700">
                <a:solidFill>
                  <a:schemeClr val="lt1"/>
                </a:solidFill>
                <a:latin typeface="Libre Franklin"/>
                <a:ea typeface="Libre Franklin"/>
                <a:cs typeface="Libre Franklin"/>
                <a:sym typeface="Libre Franklin"/>
              </a:endParaRPr>
            </a:p>
          </p:txBody>
        </p:sp>
        <p:sp>
          <p:nvSpPr>
            <p:cNvPr id="330" name="Google Shape;330;p22"/>
            <p:cNvSpPr/>
            <p:nvPr/>
          </p:nvSpPr>
          <p:spPr>
            <a:xfrm>
              <a:off x="0" y="3588120"/>
              <a:ext cx="6506304" cy="1385280"/>
            </a:xfrm>
            <a:prstGeom prst="roundRect">
              <a:avLst>
                <a:gd name="adj" fmla="val 16667"/>
              </a:avLst>
            </a:prstGeom>
            <a:solidFill>
              <a:srgbClr val="88795F"/>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2"/>
            <p:cNvSpPr txBox="1"/>
            <p:nvPr/>
          </p:nvSpPr>
          <p:spPr>
            <a:xfrm>
              <a:off x="67624" y="3655744"/>
              <a:ext cx="6371056" cy="1250032"/>
            </a:xfrm>
            <a:prstGeom prst="rect">
              <a:avLst/>
            </a:prstGeom>
            <a:noFill/>
            <a:ln>
              <a:noFill/>
            </a:ln>
          </p:spPr>
          <p:txBody>
            <a:bodyPr spcFirstLastPara="1" wrap="square" lIns="140950" tIns="140950" rIns="140950" bIns="140950" anchor="ctr" anchorCtr="0">
              <a:noAutofit/>
            </a:bodyPr>
            <a:lstStyle/>
            <a:p>
              <a:pPr marL="0" marR="0" lvl="0" indent="0" algn="l" rtl="0">
                <a:lnSpc>
                  <a:spcPct val="90000"/>
                </a:lnSpc>
                <a:spcBef>
                  <a:spcPts val="0"/>
                </a:spcBef>
                <a:spcAft>
                  <a:spcPts val="0"/>
                </a:spcAft>
                <a:buClr>
                  <a:schemeClr val="lt1"/>
                </a:buClr>
                <a:buSzPts val="3700"/>
                <a:buFont typeface="Libre Franklin"/>
                <a:buNone/>
              </a:pPr>
              <a:r>
                <a:rPr lang="en-CA" sz="3700">
                  <a:solidFill>
                    <a:schemeClr val="lt1"/>
                  </a:solidFill>
                  <a:latin typeface="Libre Franklin"/>
                  <a:ea typeface="Libre Franklin"/>
                  <a:cs typeface="Libre Franklin"/>
                  <a:sym typeface="Libre Franklin"/>
                </a:rPr>
                <a:t>Surgical repair option</a:t>
              </a:r>
              <a:endParaRPr sz="3700">
                <a:solidFill>
                  <a:schemeClr val="lt1"/>
                </a:solidFill>
                <a:latin typeface="Libre Franklin"/>
                <a:ea typeface="Libre Franklin"/>
                <a:cs typeface="Libre Franklin"/>
                <a:sym typeface="Libre Franklin"/>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3"/>
          <p:cNvPicPr preferRelativeResize="0"/>
          <p:nvPr/>
        </p:nvPicPr>
        <p:blipFill rotWithShape="1">
          <a:blip r:embed="rId3">
            <a:alphaModFix/>
          </a:blip>
          <a:srcRect/>
          <a:stretch/>
        </p:blipFill>
        <p:spPr>
          <a:xfrm>
            <a:off x="1371599" y="419100"/>
            <a:ext cx="8048413" cy="1866900"/>
          </a:xfrm>
          <a:prstGeom prst="rect">
            <a:avLst/>
          </a:prstGeom>
          <a:noFill/>
          <a:ln>
            <a:noFill/>
          </a:ln>
        </p:spPr>
      </p:pic>
      <p:sp>
        <p:nvSpPr>
          <p:cNvPr id="337" name="Google Shape;337;p23"/>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Aortic Regurgitation valve repair &gt; replacement</a:t>
            </a:r>
          </a:p>
          <a:p>
            <a:pPr marL="384048" lvl="0" indent="-384048" algn="l" rtl="0">
              <a:lnSpc>
                <a:spcPct val="94000"/>
              </a:lnSpc>
              <a:spcBef>
                <a:spcPts val="0"/>
              </a:spcBef>
              <a:spcAft>
                <a:spcPts val="0"/>
              </a:spcAft>
              <a:buClr>
                <a:schemeClr val="dk2"/>
              </a:buClr>
              <a:buSzPts val="1800"/>
              <a:buChar char="■"/>
            </a:pPr>
            <a:r>
              <a:rPr lang="en-CA" sz="2800" dirty="0">
                <a:latin typeface="+mn-lt"/>
                <a:ea typeface="Garamond"/>
                <a:cs typeface="Garamond"/>
                <a:sym typeface="Garamond"/>
              </a:rPr>
              <a:t> </a:t>
            </a:r>
            <a:r>
              <a:rPr lang="en-CA" sz="1800" dirty="0">
                <a:latin typeface="+mn-lt"/>
                <a:ea typeface="Garamond"/>
                <a:cs typeface="Garamond"/>
                <a:sym typeface="Garamond"/>
              </a:rPr>
              <a:t>((in centres with extensive experience))</a:t>
            </a:r>
            <a:endParaRPr dirty="0">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4"/>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dirty="0"/>
              <a:t>Bicuspid Aortic Valve Regurgitation</a:t>
            </a:r>
            <a:endParaRPr dirty="0"/>
          </a:p>
        </p:txBody>
      </p:sp>
      <p:sp>
        <p:nvSpPr>
          <p:cNvPr id="343" name="Google Shape;343;p24"/>
          <p:cNvSpPr txBox="1">
            <a:spLocks noGrp="1"/>
          </p:cNvSpPr>
          <p:nvPr>
            <p:ph type="body" idx="1"/>
          </p:nvPr>
        </p:nvSpPr>
        <p:spPr>
          <a:xfrm>
            <a:off x="1371600" y="2286000"/>
            <a:ext cx="9601200" cy="3581400"/>
          </a:xfrm>
          <a:prstGeom prst="rect">
            <a:avLst/>
          </a:prstGeom>
          <a:noFill/>
          <a:ln>
            <a:noFill/>
          </a:ln>
        </p:spPr>
        <p:txBody>
          <a:bodyPr spcFirstLastPara="1" wrap="square" lIns="91425" tIns="45700" rIns="91425" bIns="45700" anchor="t" anchorCtr="0">
            <a:normAutofit lnSpcReduction="10000"/>
          </a:bodyPr>
          <a:lstStyle/>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BAV regurgitation usually </a:t>
            </a:r>
            <a:r>
              <a:rPr lang="en-CA" sz="3200" b="1" dirty="0">
                <a:latin typeface="+mn-lt"/>
                <a:ea typeface="Garamond"/>
                <a:cs typeface="Garamond"/>
                <a:sym typeface="Garamond"/>
              </a:rPr>
              <a:t>prolapse of the fused cusp </a:t>
            </a:r>
          </a:p>
          <a:p>
            <a:pPr marL="384048" lvl="0" indent="-384048" algn="l" rtl="0">
              <a:lnSpc>
                <a:spcPct val="94000"/>
              </a:lnSpc>
              <a:spcBef>
                <a:spcPts val="0"/>
              </a:spcBef>
              <a:spcAft>
                <a:spcPts val="0"/>
              </a:spcAft>
              <a:buClr>
                <a:schemeClr val="dk2"/>
              </a:buClr>
              <a:buSzPts val="1800"/>
              <a:buChar char="■"/>
            </a:pPr>
            <a:endParaRPr lang="en-CA" sz="3200" b="1" dirty="0">
              <a:latin typeface="+mn-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r>
              <a:rPr lang="en-CA" sz="3200" dirty="0">
                <a:latin typeface="+mn-lt"/>
                <a:ea typeface="Garamond"/>
                <a:cs typeface="Garamond"/>
                <a:sym typeface="Garamond"/>
              </a:rPr>
              <a:t>Other concomitant mechanisms include prolapse of the non-fused cusp and </a:t>
            </a:r>
            <a:r>
              <a:rPr lang="en-CA" sz="3200" b="1" dirty="0">
                <a:latin typeface="+mn-lt"/>
                <a:ea typeface="Garamond"/>
                <a:cs typeface="Garamond"/>
                <a:sym typeface="Garamond"/>
              </a:rPr>
              <a:t>cusp retraction</a:t>
            </a:r>
          </a:p>
          <a:p>
            <a:pPr marL="384048" lvl="0" indent="-384048" algn="l" rtl="0">
              <a:lnSpc>
                <a:spcPct val="94000"/>
              </a:lnSpc>
              <a:spcBef>
                <a:spcPts val="0"/>
              </a:spcBef>
              <a:spcAft>
                <a:spcPts val="0"/>
              </a:spcAft>
              <a:buClr>
                <a:schemeClr val="dk2"/>
              </a:buClr>
              <a:buSzPts val="1800"/>
              <a:buChar char="■"/>
            </a:pPr>
            <a:endParaRPr lang="en-CA" sz="3200" dirty="0">
              <a:latin typeface="+mn-lt"/>
              <a:ea typeface="Garamond"/>
              <a:cs typeface="Garamond"/>
              <a:sym typeface="Garamond"/>
            </a:endParaRPr>
          </a:p>
          <a:p>
            <a:pPr marL="384048" lvl="0" indent="-384048" algn="l" rtl="0">
              <a:lnSpc>
                <a:spcPct val="94000"/>
              </a:lnSpc>
              <a:spcBef>
                <a:spcPts val="0"/>
              </a:spcBef>
              <a:spcAft>
                <a:spcPts val="0"/>
              </a:spcAft>
              <a:buClr>
                <a:schemeClr val="dk2"/>
              </a:buClr>
              <a:buSzPts val="1800"/>
              <a:buChar char="■"/>
            </a:pPr>
            <a:r>
              <a:rPr lang="en-CA" sz="3200" b="1" dirty="0">
                <a:latin typeface="+mn-lt"/>
                <a:ea typeface="Garamond"/>
                <a:cs typeface="Garamond"/>
                <a:sym typeface="Garamond"/>
              </a:rPr>
              <a:t>Aortic annulus is often dilated (</a:t>
            </a:r>
            <a:r>
              <a:rPr lang="en-CA" sz="3200" dirty="0" err="1">
                <a:latin typeface="+mn-lt"/>
                <a:ea typeface="Garamond"/>
                <a:cs typeface="Garamond"/>
                <a:sym typeface="Garamond"/>
              </a:rPr>
              <a:t>i</a:t>
            </a:r>
            <a:r>
              <a:rPr lang="en-CA" sz="3200" dirty="0">
                <a:latin typeface="+mn-lt"/>
                <a:ea typeface="Garamond"/>
                <a:cs typeface="Garamond"/>
                <a:sym typeface="Garamond"/>
              </a:rPr>
              <a:t>&gt;25 mm) +/- root complex (the sinuses ,STJ dilatation).</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7"/>
        <p:cNvGrpSpPr/>
        <p:nvPr/>
      </p:nvGrpSpPr>
      <p:grpSpPr>
        <a:xfrm>
          <a:off x="0" y="0"/>
          <a:ext cx="0" cy="0"/>
          <a:chOff x="0" y="0"/>
          <a:chExt cx="0" cy="0"/>
        </a:xfrm>
      </p:grpSpPr>
      <p:sp>
        <p:nvSpPr>
          <p:cNvPr id="348" name="Google Shape;348;p25"/>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0" name="Google Shape;350;p25"/>
          <p:cNvSpPr/>
          <p:nvPr/>
        </p:nvSpPr>
        <p:spPr>
          <a:xfrm>
            <a:off x="0" y="0"/>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1" name="Google Shape;351;p25"/>
          <p:cNvSpPr/>
          <p:nvPr/>
        </p:nvSpPr>
        <p:spPr>
          <a:xfrm>
            <a:off x="11826240" y="-4668"/>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2" name="Google Shape;352;p25"/>
          <p:cNvSpPr/>
          <p:nvPr/>
        </p:nvSpPr>
        <p:spPr>
          <a:xfrm>
            <a:off x="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53" name="Google Shape;353;p25"/>
          <p:cNvSpPr/>
          <p:nvPr/>
        </p:nvSpPr>
        <p:spPr>
          <a:xfrm>
            <a:off x="1182624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55" name="Google Shape;355;p25"/>
          <p:cNvPicPr preferRelativeResize="0">
            <a:picLocks noGrp="1"/>
          </p:cNvPicPr>
          <p:nvPr>
            <p:ph type="body" idx="1"/>
          </p:nvPr>
        </p:nvPicPr>
        <p:blipFill rotWithShape="1">
          <a:blip r:embed="rId3">
            <a:alphaModFix/>
          </a:blip>
          <a:srcRect/>
          <a:stretch/>
        </p:blipFill>
        <p:spPr>
          <a:xfrm>
            <a:off x="482600" y="1630378"/>
            <a:ext cx="11226799" cy="35925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9"/>
        <p:cNvGrpSpPr/>
        <p:nvPr/>
      </p:nvGrpSpPr>
      <p:grpSpPr>
        <a:xfrm>
          <a:off x="0" y="0"/>
          <a:ext cx="0" cy="0"/>
          <a:chOff x="0" y="0"/>
          <a:chExt cx="0" cy="0"/>
        </a:xfrm>
      </p:grpSpPr>
      <p:sp>
        <p:nvSpPr>
          <p:cNvPr id="360" name="Google Shape;360;p26"/>
          <p:cNvSpPr/>
          <p:nvPr/>
        </p:nvSpPr>
        <p:spPr>
          <a:xfrm>
            <a:off x="77372" y="321923"/>
            <a:ext cx="5303520" cy="6857624"/>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txBox="1">
            <a:spLocks noGrp="1"/>
          </p:cNvSpPr>
          <p:nvPr>
            <p:ph type="title"/>
          </p:nvPr>
        </p:nvSpPr>
        <p:spPr>
          <a:xfrm>
            <a:off x="640081" y="791570"/>
            <a:ext cx="4018839" cy="5262390"/>
          </a:xfrm>
          <a:prstGeom prst="rect">
            <a:avLst/>
          </a:prstGeom>
          <a:noFill/>
          <a:ln>
            <a:noFill/>
          </a:ln>
        </p:spPr>
        <p:txBody>
          <a:bodyPr spcFirstLastPara="1" wrap="square" lIns="91425" tIns="45700" rIns="91425" bIns="45700" anchor="ctr" anchorCtr="0">
            <a:normAutofit/>
          </a:bodyPr>
          <a:lstStyle/>
          <a:p>
            <a:pPr marL="0" lvl="0" indent="0" algn="r" rtl="0">
              <a:lnSpc>
                <a:spcPct val="89000"/>
              </a:lnSpc>
              <a:spcBef>
                <a:spcPts val="0"/>
              </a:spcBef>
              <a:spcAft>
                <a:spcPts val="0"/>
              </a:spcAft>
              <a:buClr>
                <a:schemeClr val="lt2"/>
              </a:buClr>
              <a:buSzPts val="5400"/>
              <a:buFont typeface="Libre Franklin"/>
              <a:buNone/>
            </a:pPr>
            <a:r>
              <a:rPr lang="en-CA" sz="5400">
                <a:solidFill>
                  <a:schemeClr val="lt2"/>
                </a:solidFill>
              </a:rPr>
              <a:t>Pre repair features</a:t>
            </a:r>
            <a:endParaRPr/>
          </a:p>
        </p:txBody>
      </p:sp>
      <p:sp>
        <p:nvSpPr>
          <p:cNvPr id="362" name="Google Shape;362;p26"/>
          <p:cNvSpPr/>
          <p:nvPr/>
        </p:nvSpPr>
        <p:spPr>
          <a:xfrm>
            <a:off x="5303520" y="376"/>
            <a:ext cx="228600" cy="6858000"/>
          </a:xfrm>
          <a:prstGeom prst="rect">
            <a:avLst/>
          </a:prstGeom>
          <a:solidFill>
            <a:srgbClr val="696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txBox="1">
            <a:spLocks noGrp="1"/>
          </p:cNvSpPr>
          <p:nvPr>
            <p:ph type="body" idx="1"/>
          </p:nvPr>
        </p:nvSpPr>
        <p:spPr>
          <a:xfrm>
            <a:off x="6176720" y="791570"/>
            <a:ext cx="4892308" cy="5262390"/>
          </a:xfrm>
          <a:prstGeom prst="rect">
            <a:avLst/>
          </a:prstGeom>
          <a:noFill/>
          <a:ln>
            <a:noFill/>
          </a:ln>
        </p:spPr>
        <p:txBody>
          <a:bodyPr spcFirstLastPara="1" wrap="square" lIns="91425" tIns="45700" rIns="91425" bIns="45700" anchor="ctr" anchorCtr="0">
            <a:normAutofit/>
          </a:bodyPr>
          <a:lstStyle/>
          <a:p>
            <a:pPr marL="384048" lvl="0" indent="-384048" algn="l" rtl="0">
              <a:lnSpc>
                <a:spcPct val="94000"/>
              </a:lnSpc>
              <a:spcBef>
                <a:spcPts val="0"/>
              </a:spcBef>
              <a:spcAft>
                <a:spcPts val="0"/>
              </a:spcAft>
              <a:buClr>
                <a:schemeClr val="dk2"/>
              </a:buClr>
              <a:buSzPts val="1500"/>
              <a:buChar char="■"/>
            </a:pPr>
            <a:r>
              <a:rPr lang="en-CA" sz="2400" dirty="0">
                <a:latin typeface="+mj-lt"/>
              </a:rPr>
              <a:t>Symmetry: </a:t>
            </a:r>
            <a:r>
              <a:rPr lang="en-CA" sz="2400" dirty="0">
                <a:latin typeface="+mj-lt"/>
                <a:ea typeface="Garamond"/>
                <a:cs typeface="Garamond"/>
                <a:sym typeface="Garamond"/>
              </a:rPr>
              <a:t>angle between the commissures of the non-fused cusp.</a:t>
            </a:r>
          </a:p>
          <a:p>
            <a:pPr marL="0" lvl="0" indent="0" algn="l" rtl="0">
              <a:lnSpc>
                <a:spcPct val="94000"/>
              </a:lnSpc>
              <a:spcBef>
                <a:spcPts val="0"/>
              </a:spcBef>
              <a:spcAft>
                <a:spcPts val="0"/>
              </a:spcAft>
              <a:buClr>
                <a:schemeClr val="dk2"/>
              </a:buClr>
              <a:buSzPts val="1500"/>
              <a:buNone/>
            </a:pPr>
            <a:endParaRPr lang="en-CA" sz="2400" dirty="0">
              <a:latin typeface="+mj-lt"/>
              <a:ea typeface="Garamond"/>
              <a:cs typeface="Garamond"/>
              <a:sym typeface="Garamond"/>
            </a:endParaRPr>
          </a:p>
          <a:p>
            <a:pPr marL="384048" lvl="0" indent="-384048" algn="l" rtl="0">
              <a:lnSpc>
                <a:spcPct val="94000"/>
              </a:lnSpc>
              <a:spcBef>
                <a:spcPts val="0"/>
              </a:spcBef>
              <a:spcAft>
                <a:spcPts val="0"/>
              </a:spcAft>
              <a:buClr>
                <a:schemeClr val="dk2"/>
              </a:buClr>
              <a:buSzPts val="1500"/>
              <a:buChar char="■"/>
            </a:pPr>
            <a:r>
              <a:rPr lang="en-CA" sz="2400" dirty="0">
                <a:latin typeface="+mj-lt"/>
                <a:ea typeface="Garamond"/>
                <a:cs typeface="Garamond"/>
                <a:sym typeface="Garamond"/>
              </a:rPr>
              <a:t>As the angle &lt;160°  the BAV becomes less symmetrical</a:t>
            </a:r>
          </a:p>
          <a:p>
            <a:pPr marL="384048" lvl="0" indent="-384048" algn="l" rtl="0">
              <a:lnSpc>
                <a:spcPct val="94000"/>
              </a:lnSpc>
              <a:spcBef>
                <a:spcPts val="0"/>
              </a:spcBef>
              <a:spcAft>
                <a:spcPts val="0"/>
              </a:spcAft>
              <a:buClr>
                <a:schemeClr val="dk2"/>
              </a:buClr>
              <a:buSzPts val="1500"/>
              <a:buChar char="■"/>
            </a:pPr>
            <a:endParaRPr lang="en-CA" sz="2400" dirty="0">
              <a:latin typeface="+mj-lt"/>
              <a:ea typeface="Garamond"/>
              <a:cs typeface="Garamond"/>
              <a:sym typeface="Garamond"/>
            </a:endParaRPr>
          </a:p>
          <a:p>
            <a:pPr marL="384048" lvl="0" indent="-384048" algn="l" rtl="0">
              <a:lnSpc>
                <a:spcPct val="94000"/>
              </a:lnSpc>
              <a:spcBef>
                <a:spcPts val="0"/>
              </a:spcBef>
              <a:spcAft>
                <a:spcPts val="0"/>
              </a:spcAft>
              <a:buClr>
                <a:schemeClr val="dk2"/>
              </a:buClr>
              <a:buSzPts val="1500"/>
              <a:buChar char="■"/>
            </a:pPr>
            <a:r>
              <a:rPr lang="en-CA" sz="2400" dirty="0">
                <a:latin typeface="+mj-lt"/>
                <a:ea typeface="Garamond"/>
                <a:cs typeface="Garamond"/>
                <a:sym typeface="Garamond"/>
              </a:rPr>
              <a:t>Less symmetrical is challenging for the surgeon to ‘</a:t>
            </a:r>
            <a:r>
              <a:rPr lang="en-CA" sz="2400" dirty="0" err="1">
                <a:latin typeface="+mj-lt"/>
                <a:ea typeface="Garamond"/>
                <a:cs typeface="Garamond"/>
                <a:sym typeface="Garamond"/>
              </a:rPr>
              <a:t>bicuspidize</a:t>
            </a:r>
            <a:r>
              <a:rPr lang="en-CA" sz="2400" dirty="0">
                <a:latin typeface="+mj-lt"/>
                <a:ea typeface="Garamond"/>
                <a:cs typeface="Garamond"/>
                <a:sym typeface="Garamond"/>
              </a:rPr>
              <a:t>’ </a:t>
            </a:r>
          </a:p>
          <a:p>
            <a:pPr marL="384048" lvl="0" indent="-384048" algn="l" rtl="0">
              <a:lnSpc>
                <a:spcPct val="94000"/>
              </a:lnSpc>
              <a:spcBef>
                <a:spcPts val="0"/>
              </a:spcBef>
              <a:spcAft>
                <a:spcPts val="0"/>
              </a:spcAft>
              <a:buClr>
                <a:schemeClr val="dk2"/>
              </a:buClr>
              <a:buSzPts val="1500"/>
              <a:buChar char="■"/>
            </a:pPr>
            <a:endParaRPr lang="en-CA" sz="2400" dirty="0">
              <a:latin typeface="Garamond"/>
              <a:ea typeface="Garamond"/>
              <a:cs typeface="Garamond"/>
              <a:sym typeface="Garamond"/>
            </a:endParaRPr>
          </a:p>
          <a:p>
            <a:pPr marL="384048" lvl="0" indent="-288798" algn="l" rtl="0">
              <a:lnSpc>
                <a:spcPct val="94000"/>
              </a:lnSpc>
              <a:spcBef>
                <a:spcPts val="1200"/>
              </a:spcBef>
              <a:spcAft>
                <a:spcPts val="0"/>
              </a:spcAft>
              <a:buClr>
                <a:schemeClr val="dk2"/>
              </a:buClr>
              <a:buSzPts val="1500"/>
              <a:buNone/>
            </a:pPr>
            <a:endParaRPr sz="1500" dirty="0"/>
          </a:p>
        </p:txBody>
      </p:sp>
      <p:sp>
        <p:nvSpPr>
          <p:cNvPr id="7" name="TextBox 6">
            <a:extLst>
              <a:ext uri="{FF2B5EF4-FFF2-40B4-BE49-F238E27FC236}">
                <a16:creationId xmlns:a16="http://schemas.microsoft.com/office/drawing/2014/main" id="{88058462-DB71-F241-98E4-A49200D5B1B3}"/>
              </a:ext>
            </a:extLst>
          </p:cNvPr>
          <p:cNvSpPr txBox="1"/>
          <p:nvPr/>
        </p:nvSpPr>
        <p:spPr>
          <a:xfrm>
            <a:off x="77372" y="6383489"/>
            <a:ext cx="5226148" cy="461665"/>
          </a:xfrm>
          <a:prstGeom prst="rect">
            <a:avLst/>
          </a:prstGeom>
          <a:noFill/>
        </p:spPr>
        <p:txBody>
          <a:bodyPr wrap="square">
            <a:spAutoFit/>
          </a:bodyPr>
          <a:lstStyle/>
          <a:p>
            <a:pPr algn="l"/>
            <a:r>
              <a:rPr lang="en-CA" sz="800" b="0" i="0" u="none" strike="noStrike" dirty="0" err="1">
                <a:solidFill>
                  <a:schemeClr val="bg1"/>
                </a:solidFill>
                <a:effectLst/>
              </a:rPr>
              <a:t>Berrebi</a:t>
            </a:r>
            <a:r>
              <a:rPr lang="en-CA" sz="800" b="0" i="0" u="none" strike="noStrike" dirty="0">
                <a:solidFill>
                  <a:schemeClr val="bg1"/>
                </a:solidFill>
                <a:effectLst/>
              </a:rPr>
              <a:t>, A., </a:t>
            </a:r>
            <a:r>
              <a:rPr lang="en-CA" sz="800" b="0" i="0" u="none" strike="noStrike" dirty="0" err="1">
                <a:solidFill>
                  <a:schemeClr val="bg1"/>
                </a:solidFill>
                <a:effectLst/>
              </a:rPr>
              <a:t>Monin</a:t>
            </a:r>
            <a:r>
              <a:rPr lang="en-CA" sz="800" b="0" i="0" u="none" strike="noStrike" dirty="0">
                <a:solidFill>
                  <a:schemeClr val="bg1"/>
                </a:solidFill>
                <a:effectLst/>
              </a:rPr>
              <a:t>, J. L., &amp; </a:t>
            </a:r>
            <a:r>
              <a:rPr lang="en-CA" sz="800" b="0" i="0" u="none" strike="noStrike" dirty="0" err="1">
                <a:solidFill>
                  <a:schemeClr val="bg1"/>
                </a:solidFill>
                <a:effectLst/>
              </a:rPr>
              <a:t>Lansac</a:t>
            </a:r>
            <a:r>
              <a:rPr lang="en-CA" sz="800" b="0" i="0" u="none" strike="noStrike" dirty="0">
                <a:solidFill>
                  <a:schemeClr val="bg1"/>
                </a:solidFill>
                <a:effectLst/>
              </a:rPr>
              <a:t>, E. (2019). Systematic echocardiographic assessment of aortic regurgitation-what should the surgeon know for aortic valve repair? </a:t>
            </a:r>
            <a:r>
              <a:rPr lang="en-CA" sz="800" b="0" i="1" u="none" strike="noStrike" dirty="0">
                <a:solidFill>
                  <a:schemeClr val="bg1"/>
                </a:solidFill>
                <a:effectLst/>
              </a:rPr>
              <a:t>Annals of Cardiothoracic Surgery</a:t>
            </a:r>
            <a:r>
              <a:rPr lang="en-CA" sz="800" b="0" i="0" u="none" strike="noStrike" dirty="0">
                <a:solidFill>
                  <a:schemeClr val="bg1"/>
                </a:solidFill>
                <a:effectLst/>
              </a:rPr>
              <a:t>, </a:t>
            </a:r>
            <a:r>
              <a:rPr lang="en-CA" sz="800" b="0" i="1" u="none" strike="noStrike" dirty="0">
                <a:solidFill>
                  <a:schemeClr val="bg1"/>
                </a:solidFill>
                <a:effectLst/>
              </a:rPr>
              <a:t>8</a:t>
            </a:r>
            <a:r>
              <a:rPr lang="en-CA" sz="800" b="0" i="0" u="none" strike="noStrike" dirty="0">
                <a:solidFill>
                  <a:schemeClr val="bg1"/>
                </a:solidFill>
                <a:effectLst/>
              </a:rPr>
              <a:t>(3), 331–341. https://</a:t>
            </a:r>
            <a:r>
              <a:rPr lang="en-CA" sz="800" b="0" i="0" u="none" strike="noStrike" dirty="0" err="1">
                <a:solidFill>
                  <a:schemeClr val="bg1"/>
                </a:solidFill>
                <a:effectLst/>
              </a:rPr>
              <a:t>doi.org</a:t>
            </a:r>
            <a:r>
              <a:rPr lang="en-CA" sz="800" b="0" i="0" u="none" strike="noStrike" dirty="0">
                <a:solidFill>
                  <a:schemeClr val="bg1"/>
                </a:solidFill>
                <a:effectLst/>
              </a:rPr>
              <a:t>/10.21037/acs.2019.05.15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7"/>
        <p:cNvGrpSpPr/>
        <p:nvPr/>
      </p:nvGrpSpPr>
      <p:grpSpPr>
        <a:xfrm>
          <a:off x="0" y="0"/>
          <a:ext cx="0" cy="0"/>
          <a:chOff x="0" y="0"/>
          <a:chExt cx="0" cy="0"/>
        </a:xfrm>
      </p:grpSpPr>
      <p:sp>
        <p:nvSpPr>
          <p:cNvPr id="368" name="Google Shape;368;p27"/>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9" name="Google Shape;369;p27"/>
          <p:cNvPicPr preferRelativeResize="0">
            <a:picLocks noGrp="1"/>
          </p:cNvPicPr>
          <p:nvPr>
            <p:ph type="body" idx="1"/>
          </p:nvPr>
        </p:nvPicPr>
        <p:blipFill rotWithShape="1">
          <a:blip r:embed="rId3">
            <a:alphaModFix/>
          </a:blip>
          <a:srcRect b="17583"/>
          <a:stretch/>
        </p:blipFill>
        <p:spPr>
          <a:xfrm>
            <a:off x="20" y="10"/>
            <a:ext cx="12191980" cy="68579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3"/>
        <p:cNvGrpSpPr/>
        <p:nvPr/>
      </p:nvGrpSpPr>
      <p:grpSpPr>
        <a:xfrm>
          <a:off x="0" y="0"/>
          <a:ext cx="0" cy="0"/>
          <a:chOff x="0" y="0"/>
          <a:chExt cx="0" cy="0"/>
        </a:xfrm>
      </p:grpSpPr>
      <p:sp>
        <p:nvSpPr>
          <p:cNvPr id="374" name="Google Shape;374;p28"/>
          <p:cNvSpPr/>
          <p:nvPr/>
        </p:nvSpPr>
        <p:spPr>
          <a:xfrm>
            <a:off x="-1"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76" name="Google Shape;376;p28"/>
          <p:cNvPicPr preferRelativeResize="0"/>
          <p:nvPr/>
        </p:nvPicPr>
        <p:blipFill rotWithShape="1">
          <a:blip r:embed="rId3">
            <a:alphaModFix/>
          </a:blip>
          <a:srcRect/>
          <a:stretch/>
        </p:blipFill>
        <p:spPr>
          <a:xfrm>
            <a:off x="667381" y="599656"/>
            <a:ext cx="8027732" cy="5501886"/>
          </a:xfrm>
          <a:prstGeom prst="rect">
            <a:avLst/>
          </a:prstGeom>
          <a:noFill/>
          <a:ln>
            <a:noFill/>
          </a:ln>
        </p:spPr>
      </p:pic>
      <p:sp>
        <p:nvSpPr>
          <p:cNvPr id="378" name="Google Shape;378;p28"/>
          <p:cNvSpPr/>
          <p:nvPr/>
        </p:nvSpPr>
        <p:spPr>
          <a:xfrm rot="10800000">
            <a:off x="0" y="0"/>
            <a:ext cx="2296028" cy="3674981"/>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2"/>
        <p:cNvGrpSpPr/>
        <p:nvPr/>
      </p:nvGrpSpPr>
      <p:grpSpPr>
        <a:xfrm>
          <a:off x="0" y="0"/>
          <a:ext cx="0" cy="0"/>
          <a:chOff x="0" y="0"/>
          <a:chExt cx="0" cy="0"/>
        </a:xfrm>
      </p:grpSpPr>
      <p:sp>
        <p:nvSpPr>
          <p:cNvPr id="383" name="Google Shape;383;p29"/>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4" name="Google Shape;384;p29"/>
          <p:cNvPicPr preferRelativeResize="0">
            <a:picLocks noGrp="1"/>
          </p:cNvPicPr>
          <p:nvPr>
            <p:ph type="body" idx="1"/>
          </p:nvPr>
        </p:nvPicPr>
        <p:blipFill rotWithShape="1">
          <a:blip r:embed="rId3">
            <a:alphaModFix/>
          </a:blip>
          <a:srcRect t="15660" b="71"/>
          <a:stretch/>
        </p:blipFill>
        <p:spPr>
          <a:xfrm>
            <a:off x="20" y="10"/>
            <a:ext cx="12191980" cy="68579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8"/>
        <p:cNvGrpSpPr/>
        <p:nvPr/>
      </p:nvGrpSpPr>
      <p:grpSpPr>
        <a:xfrm>
          <a:off x="0" y="0"/>
          <a:ext cx="0" cy="0"/>
          <a:chOff x="0" y="0"/>
          <a:chExt cx="0" cy="0"/>
        </a:xfrm>
      </p:grpSpPr>
      <p:sp>
        <p:nvSpPr>
          <p:cNvPr id="389" name="Google Shape;389;p30"/>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91" name="Google Shape;391;p30"/>
          <p:cNvGrpSpPr/>
          <p:nvPr/>
        </p:nvGrpSpPr>
        <p:grpSpPr>
          <a:xfrm>
            <a:off x="752858" y="744469"/>
            <a:ext cx="10674117" cy="5349671"/>
            <a:chOff x="752858" y="744469"/>
            <a:chExt cx="10674117" cy="5349671"/>
          </a:xfrm>
        </p:grpSpPr>
        <p:sp>
          <p:nvSpPr>
            <p:cNvPr id="392" name="Google Shape;392;p30"/>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393" name="Google Shape;393;p30"/>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30"/>
          <p:cNvSpPr/>
          <p:nvPr/>
        </p:nvSpPr>
        <p:spPr>
          <a:xfrm>
            <a:off x="1000462" y="968188"/>
            <a:ext cx="10194046" cy="48942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95" name="Google Shape;395;p30"/>
          <p:cNvPicPr preferRelativeResize="0">
            <a:picLocks noGrp="1"/>
          </p:cNvPicPr>
          <p:nvPr>
            <p:ph type="body" idx="1"/>
          </p:nvPr>
        </p:nvPicPr>
        <p:blipFill rotWithShape="1">
          <a:blip r:embed="rId3">
            <a:alphaModFix/>
          </a:blip>
          <a:srcRect/>
          <a:stretch/>
        </p:blipFill>
        <p:spPr>
          <a:xfrm>
            <a:off x="1322194" y="1931006"/>
            <a:ext cx="9550581" cy="2960677"/>
          </a:xfrm>
          <a:prstGeom prst="rect">
            <a:avLst/>
          </a:prstGeom>
          <a:noFill/>
          <a:ln>
            <a:noFill/>
          </a:ln>
        </p:spPr>
      </p:pic>
      <p:sp>
        <p:nvSpPr>
          <p:cNvPr id="396" name="Google Shape;396;p30"/>
          <p:cNvSpPr txBox="1"/>
          <p:nvPr/>
        </p:nvSpPr>
        <p:spPr>
          <a:xfrm>
            <a:off x="85720" y="6582472"/>
            <a:ext cx="9581469"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800">
                <a:solidFill>
                  <a:schemeClr val="dk1"/>
                </a:solidFill>
                <a:latin typeface="Arial"/>
                <a:ea typeface="Arial"/>
                <a:cs typeface="Arial"/>
                <a:sym typeface="Arial"/>
              </a:rPr>
              <a:t>Berrebi A, Monin JL, Lansac E. Systematic echocardiographic assessment of aortic regurgitation— what should the surgeon know for aortic valve repair? Ann Cardiothorac Surg 2019;8(3):331-341. doi: 10.21037/ acs.2019.05.15 </a:t>
            </a:r>
            <a:endParaRPr sz="800">
              <a:solidFill>
                <a:schemeClr val="dk1"/>
              </a:solidFill>
              <a:latin typeface="Libre Franklin"/>
              <a:ea typeface="Libre Franklin"/>
              <a:cs typeface="Libre Franklin"/>
              <a:sym typeface="Libre Franklin"/>
            </a:endParaRPr>
          </a:p>
          <a:p>
            <a:pPr marL="0" marR="0" lvl="0" indent="0" algn="l" rtl="0">
              <a:spcBef>
                <a:spcPts val="0"/>
              </a:spcBef>
              <a:spcAft>
                <a:spcPts val="0"/>
              </a:spcAft>
              <a:buNone/>
            </a:pPr>
            <a:endParaRPr sz="1800">
              <a:solidFill>
                <a:schemeClr val="dk1"/>
              </a:solidFill>
              <a:latin typeface="Libre Franklin"/>
              <a:ea typeface="Libre Franklin"/>
              <a:cs typeface="Libre Franklin"/>
              <a:sym typeface="Libre Frankli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0"/>
        <p:cNvGrpSpPr/>
        <p:nvPr/>
      </p:nvGrpSpPr>
      <p:grpSpPr>
        <a:xfrm>
          <a:off x="0" y="0"/>
          <a:ext cx="0" cy="0"/>
          <a:chOff x="0" y="0"/>
          <a:chExt cx="0" cy="0"/>
        </a:xfrm>
      </p:grpSpPr>
      <p:sp>
        <p:nvSpPr>
          <p:cNvPr id="401" name="Google Shape;401;p31"/>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1"/>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3" name="Google Shape;403;p31"/>
          <p:cNvSpPr/>
          <p:nvPr/>
        </p:nvSpPr>
        <p:spPr>
          <a:xfrm>
            <a:off x="0" y="0"/>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4" name="Google Shape;404;p31"/>
          <p:cNvSpPr/>
          <p:nvPr/>
        </p:nvSpPr>
        <p:spPr>
          <a:xfrm>
            <a:off x="11826240" y="-4668"/>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5" name="Google Shape;405;p31"/>
          <p:cNvSpPr/>
          <p:nvPr/>
        </p:nvSpPr>
        <p:spPr>
          <a:xfrm>
            <a:off x="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6" name="Google Shape;406;p31"/>
          <p:cNvSpPr/>
          <p:nvPr/>
        </p:nvSpPr>
        <p:spPr>
          <a:xfrm>
            <a:off x="11826240" y="6494325"/>
            <a:ext cx="365760" cy="36576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07" name="Google Shape;407;p31"/>
          <p:cNvSpPr/>
          <p:nvPr/>
        </p:nvSpPr>
        <p:spPr>
          <a:xfrm>
            <a:off x="160867" y="158782"/>
            <a:ext cx="11870265" cy="653785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408" name="Google Shape;408;p31"/>
          <p:cNvPicPr preferRelativeResize="0">
            <a:picLocks noGrp="1"/>
          </p:cNvPicPr>
          <p:nvPr>
            <p:ph type="body" idx="1"/>
          </p:nvPr>
        </p:nvPicPr>
        <p:blipFill rotWithShape="1">
          <a:blip r:embed="rId3">
            <a:alphaModFix/>
          </a:blip>
          <a:srcRect/>
          <a:stretch/>
        </p:blipFill>
        <p:spPr>
          <a:xfrm>
            <a:off x="706695" y="481556"/>
            <a:ext cx="4772764" cy="58923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1"/>
        <p:cNvGrpSpPr/>
        <p:nvPr/>
      </p:nvGrpSpPr>
      <p:grpSpPr>
        <a:xfrm>
          <a:off x="0" y="0"/>
          <a:ext cx="0" cy="0"/>
          <a:chOff x="0" y="0"/>
          <a:chExt cx="0" cy="0"/>
        </a:xfrm>
      </p:grpSpPr>
      <p:sp>
        <p:nvSpPr>
          <p:cNvPr id="112" name="Google Shape;112;p2"/>
          <p:cNvSpPr txBox="1">
            <a:spLocks noGrp="1"/>
          </p:cNvSpPr>
          <p:nvPr>
            <p:ph type="title"/>
          </p:nvPr>
        </p:nvSpPr>
        <p:spPr>
          <a:xfrm>
            <a:off x="7860667" y="685800"/>
            <a:ext cx="3656419"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a:t>Objectives</a:t>
            </a:r>
            <a:endParaRPr/>
          </a:p>
        </p:txBody>
      </p:sp>
      <p:sp>
        <p:nvSpPr>
          <p:cNvPr id="113" name="Google Shape;113;p2"/>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2" descr="Bullseye"/>
          <p:cNvPicPr preferRelativeResize="0"/>
          <p:nvPr/>
        </p:nvPicPr>
        <p:blipFill rotWithShape="1">
          <a:blip r:embed="rId3">
            <a:alphaModFix/>
          </a:blip>
          <a:srcRect/>
          <a:stretch/>
        </p:blipFill>
        <p:spPr>
          <a:xfrm>
            <a:off x="1658220" y="645106"/>
            <a:ext cx="5247747" cy="5247747"/>
          </a:xfrm>
          <a:prstGeom prst="rect">
            <a:avLst/>
          </a:prstGeom>
          <a:noFill/>
          <a:ln>
            <a:noFill/>
          </a:ln>
        </p:spPr>
      </p:pic>
      <p:sp>
        <p:nvSpPr>
          <p:cNvPr id="115" name="Google Shape;115;p2"/>
          <p:cNvSpPr txBox="1">
            <a:spLocks noGrp="1"/>
          </p:cNvSpPr>
          <p:nvPr>
            <p:ph type="body" idx="1"/>
          </p:nvPr>
        </p:nvSpPr>
        <p:spPr>
          <a:xfrm>
            <a:off x="6700940" y="1478279"/>
            <a:ext cx="5364680" cy="3581400"/>
          </a:xfrm>
          <a:prstGeom prst="rect">
            <a:avLst/>
          </a:prstGeom>
          <a:noFill/>
          <a:ln>
            <a:noFill/>
          </a:ln>
        </p:spPr>
        <p:txBody>
          <a:bodyPr spcFirstLastPara="1" wrap="square" lIns="91425" tIns="45700" rIns="91425" bIns="45700" anchor="t" anchorCtr="0">
            <a:normAutofit fontScale="62500" lnSpcReduction="20000"/>
          </a:bodyPr>
          <a:lstStyle/>
          <a:p>
            <a:pPr marL="384048" lvl="0" indent="-384048" algn="l" rtl="0">
              <a:lnSpc>
                <a:spcPct val="94000"/>
              </a:lnSpc>
              <a:spcBef>
                <a:spcPts val="0"/>
              </a:spcBef>
              <a:spcAft>
                <a:spcPts val="0"/>
              </a:spcAft>
              <a:buClr>
                <a:schemeClr val="dk2"/>
              </a:buClr>
              <a:buSzPct val="100000"/>
              <a:buChar char="■"/>
            </a:pPr>
            <a:r>
              <a:rPr lang="en-CA" sz="4400"/>
              <a:t>1.Review newest international guidelines for </a:t>
            </a:r>
            <a:r>
              <a:rPr lang="en-CA" sz="4400" b="1" u="sng"/>
              <a:t>Bicuspid Aortic Valve Nomenclature</a:t>
            </a:r>
            <a:endParaRPr/>
          </a:p>
          <a:p>
            <a:pPr marL="384048" lvl="0" indent="-209423" algn="l" rtl="0">
              <a:lnSpc>
                <a:spcPct val="94000"/>
              </a:lnSpc>
              <a:spcBef>
                <a:spcPts val="1200"/>
              </a:spcBef>
              <a:spcAft>
                <a:spcPts val="0"/>
              </a:spcAft>
              <a:buClr>
                <a:schemeClr val="dk2"/>
              </a:buClr>
              <a:buSzPct val="100000"/>
              <a:buNone/>
            </a:pPr>
            <a:endParaRPr sz="4400" b="1" u="sng"/>
          </a:p>
          <a:p>
            <a:pPr marL="384048" lvl="0" indent="-384048" algn="l" rtl="0">
              <a:lnSpc>
                <a:spcPct val="94000"/>
              </a:lnSpc>
              <a:spcBef>
                <a:spcPts val="1200"/>
              </a:spcBef>
              <a:spcAft>
                <a:spcPts val="0"/>
              </a:spcAft>
              <a:buClr>
                <a:schemeClr val="dk2"/>
              </a:buClr>
              <a:buSzPct val="100000"/>
              <a:buChar char="■"/>
            </a:pPr>
            <a:r>
              <a:rPr lang="en-CA" sz="4400"/>
              <a:t>2.Review Bicuspid Aortic Valve Regurgitation</a:t>
            </a:r>
            <a:endParaRPr/>
          </a:p>
          <a:p>
            <a:pPr marL="384048" lvl="0" indent="-209423" algn="l" rtl="0">
              <a:lnSpc>
                <a:spcPct val="94000"/>
              </a:lnSpc>
              <a:spcBef>
                <a:spcPts val="1200"/>
              </a:spcBef>
              <a:spcAft>
                <a:spcPts val="0"/>
              </a:spcAft>
              <a:buClr>
                <a:schemeClr val="dk2"/>
              </a:buClr>
              <a:buSzPct val="100000"/>
              <a:buNone/>
            </a:pPr>
            <a:endParaRPr sz="4400"/>
          </a:p>
          <a:p>
            <a:pPr marL="384048" lvl="0" indent="-384048" algn="l" rtl="0">
              <a:lnSpc>
                <a:spcPct val="94000"/>
              </a:lnSpc>
              <a:spcBef>
                <a:spcPts val="1200"/>
              </a:spcBef>
              <a:spcAft>
                <a:spcPts val="0"/>
              </a:spcAft>
              <a:buClr>
                <a:schemeClr val="dk2"/>
              </a:buClr>
              <a:buSzPct val="100000"/>
              <a:buChar char="■"/>
            </a:pPr>
            <a:r>
              <a:rPr lang="en-CA" sz="4400"/>
              <a:t>3.Review BAV repair</a:t>
            </a:r>
            <a:endParaRPr/>
          </a:p>
          <a:p>
            <a:pPr marL="384048" lvl="0" indent="-304673" algn="l" rtl="0">
              <a:lnSpc>
                <a:spcPct val="94000"/>
              </a:lnSpc>
              <a:spcBef>
                <a:spcPts val="1200"/>
              </a:spcBef>
              <a:spcAft>
                <a:spcPts val="0"/>
              </a:spcAft>
              <a:buClr>
                <a:schemeClr val="dk2"/>
              </a:buClr>
              <a:buSzPct val="1000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2"/>
        <p:cNvGrpSpPr/>
        <p:nvPr/>
      </p:nvGrpSpPr>
      <p:grpSpPr>
        <a:xfrm>
          <a:off x="0" y="0"/>
          <a:ext cx="0" cy="0"/>
          <a:chOff x="0" y="0"/>
          <a:chExt cx="0" cy="0"/>
        </a:xfrm>
      </p:grpSpPr>
      <p:sp>
        <p:nvSpPr>
          <p:cNvPr id="413" name="Google Shape;413;p32"/>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414" name="Google Shape;414;p32"/>
          <p:cNvPicPr preferRelativeResize="0">
            <a:picLocks noGrp="1"/>
          </p:cNvPicPr>
          <p:nvPr>
            <p:ph type="body" idx="1"/>
          </p:nvPr>
        </p:nvPicPr>
        <p:blipFill rotWithShape="1">
          <a:blip r:embed="rId3">
            <a:alphaModFix/>
          </a:blip>
          <a:srcRect/>
          <a:stretch/>
        </p:blipFill>
        <p:spPr>
          <a:xfrm>
            <a:off x="1825440" y="640080"/>
            <a:ext cx="4518050" cy="5577840"/>
          </a:xfrm>
          <a:prstGeom prst="rect">
            <a:avLst/>
          </a:prstGeom>
          <a:noFill/>
          <a:ln>
            <a:noFill/>
          </a:ln>
        </p:spPr>
      </p:pic>
      <p:sp>
        <p:nvSpPr>
          <p:cNvPr id="415" name="Google Shape;415;p32"/>
          <p:cNvSpPr txBox="1">
            <a:spLocks noGrp="1"/>
          </p:cNvSpPr>
          <p:nvPr>
            <p:ph type="body" idx="1"/>
          </p:nvPr>
        </p:nvSpPr>
        <p:spPr>
          <a:xfrm>
            <a:off x="6936110" y="956718"/>
            <a:ext cx="4718333" cy="5261202"/>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ct val="100000"/>
              <a:buChar char="■"/>
            </a:pPr>
            <a:r>
              <a:rPr lang="en-CA" sz="3200" b="1" u="sng" dirty="0">
                <a:latin typeface="Arial"/>
                <a:ea typeface="Arial"/>
                <a:cs typeface="Arial"/>
                <a:sym typeface="Arial"/>
              </a:rPr>
              <a:t>Effective height (</a:t>
            </a:r>
            <a:r>
              <a:rPr lang="en-CA" sz="3200" b="1" u="sng" dirty="0" err="1">
                <a:latin typeface="Arial"/>
                <a:ea typeface="Arial"/>
                <a:cs typeface="Arial"/>
                <a:sym typeface="Arial"/>
              </a:rPr>
              <a:t>eH</a:t>
            </a:r>
            <a:r>
              <a:rPr lang="en-CA" sz="3200" b="1" u="sng" dirty="0">
                <a:latin typeface="Arial"/>
                <a:ea typeface="Arial"/>
                <a:cs typeface="Arial"/>
                <a:sym typeface="Arial"/>
              </a:rPr>
              <a:t>): </a:t>
            </a:r>
            <a:r>
              <a:rPr lang="en-CA" sz="3200" dirty="0">
                <a:latin typeface="Arial"/>
                <a:ea typeface="Arial"/>
                <a:cs typeface="Arial"/>
                <a:sym typeface="Arial"/>
              </a:rPr>
              <a:t>orthogonal distance from annulus to middle of cusp free margin normal </a:t>
            </a:r>
            <a:r>
              <a:rPr lang="en-CA" sz="3200" b="1" dirty="0">
                <a:latin typeface="Arial"/>
                <a:ea typeface="Arial"/>
                <a:cs typeface="Arial"/>
                <a:sym typeface="Arial"/>
              </a:rPr>
              <a:t>is 9 mm</a:t>
            </a:r>
            <a:r>
              <a:rPr lang="en-CA" sz="3200" dirty="0">
                <a:latin typeface="Arial"/>
                <a:ea typeface="Arial"/>
                <a:cs typeface="Arial"/>
                <a:sym typeface="Arial"/>
              </a:rPr>
              <a:t>.</a:t>
            </a:r>
            <a:endParaRPr sz="3200" dirty="0"/>
          </a:p>
          <a:p>
            <a:pPr marL="0" lvl="0" indent="0" algn="l" rtl="0">
              <a:lnSpc>
                <a:spcPct val="94000"/>
              </a:lnSpc>
              <a:spcBef>
                <a:spcPts val="1200"/>
              </a:spcBef>
              <a:spcAft>
                <a:spcPts val="0"/>
              </a:spcAft>
              <a:buClr>
                <a:schemeClr val="dk2"/>
              </a:buClr>
              <a:buSzPct val="100000"/>
              <a:buNone/>
            </a:pPr>
            <a:endParaRPr sz="3200" dirty="0"/>
          </a:p>
          <a:p>
            <a:pPr marL="384048" lvl="0" indent="-384048" algn="l" rtl="0">
              <a:lnSpc>
                <a:spcPct val="94000"/>
              </a:lnSpc>
              <a:spcBef>
                <a:spcPts val="1200"/>
              </a:spcBef>
              <a:spcAft>
                <a:spcPts val="0"/>
              </a:spcAft>
              <a:buClr>
                <a:schemeClr val="dk2"/>
              </a:buClr>
              <a:buSzPct val="100000"/>
              <a:buChar char="■"/>
            </a:pPr>
            <a:r>
              <a:rPr lang="en-CA" sz="3200" b="1" u="sng" dirty="0">
                <a:latin typeface="Arial"/>
                <a:ea typeface="Arial"/>
                <a:cs typeface="Arial"/>
                <a:sym typeface="Arial"/>
              </a:rPr>
              <a:t>Coaptation height (</a:t>
            </a:r>
            <a:r>
              <a:rPr lang="en-CA" sz="3200" b="1" u="sng" dirty="0" err="1">
                <a:latin typeface="Arial"/>
                <a:ea typeface="Arial"/>
                <a:cs typeface="Arial"/>
                <a:sym typeface="Arial"/>
              </a:rPr>
              <a:t>cH</a:t>
            </a:r>
            <a:r>
              <a:rPr lang="en-CA" sz="3200" b="1" u="sng" dirty="0">
                <a:latin typeface="Arial"/>
                <a:ea typeface="Arial"/>
                <a:cs typeface="Arial"/>
                <a:sym typeface="Arial"/>
              </a:rPr>
              <a:t>): </a:t>
            </a:r>
            <a:r>
              <a:rPr lang="en-CA" sz="3200" dirty="0">
                <a:latin typeface="Arial"/>
                <a:ea typeface="Arial"/>
                <a:cs typeface="Arial"/>
                <a:sym typeface="Arial"/>
              </a:rPr>
              <a:t> distance of cusp apposition in diastole. Normal </a:t>
            </a:r>
            <a:r>
              <a:rPr lang="en-CA" sz="3200" b="1" dirty="0">
                <a:latin typeface="Arial"/>
                <a:ea typeface="Arial"/>
                <a:cs typeface="Arial"/>
                <a:sym typeface="Arial"/>
              </a:rPr>
              <a:t>is 4–5 mm</a:t>
            </a:r>
            <a:r>
              <a:rPr lang="en-CA" sz="3200" dirty="0">
                <a:latin typeface="Arial"/>
                <a:ea typeface="Arial"/>
                <a:cs typeface="Arial"/>
                <a:sym typeface="Arial"/>
              </a:rPr>
              <a:t>. </a:t>
            </a:r>
            <a:endParaRPr sz="3200" dirty="0"/>
          </a:p>
          <a:p>
            <a:pPr marL="384048" lvl="0" indent="-305308" algn="l" rtl="0">
              <a:lnSpc>
                <a:spcPct val="94000"/>
              </a:lnSpc>
              <a:spcBef>
                <a:spcPts val="1200"/>
              </a:spcBef>
              <a:spcAft>
                <a:spcPts val="0"/>
              </a:spcAft>
              <a:buClr>
                <a:schemeClr val="dk2"/>
              </a:buClr>
              <a:buSzPct val="100000"/>
              <a:buNone/>
            </a:pPr>
            <a:endParaRPr sz="3200" dirty="0"/>
          </a:p>
        </p:txBody>
      </p:sp>
      <p:sp>
        <p:nvSpPr>
          <p:cNvPr id="416" name="Google Shape;416;p32"/>
          <p:cNvSpPr/>
          <p:nvPr/>
        </p:nvSpPr>
        <p:spPr>
          <a:xfrm rot="10800000">
            <a:off x="6519876" y="307571"/>
            <a:ext cx="2296028" cy="3674981"/>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0"/>
        <p:cNvGrpSpPr/>
        <p:nvPr/>
      </p:nvGrpSpPr>
      <p:grpSpPr>
        <a:xfrm>
          <a:off x="0" y="0"/>
          <a:ext cx="0" cy="0"/>
          <a:chOff x="0" y="0"/>
          <a:chExt cx="0" cy="0"/>
        </a:xfrm>
      </p:grpSpPr>
      <p:sp>
        <p:nvSpPr>
          <p:cNvPr id="421" name="Google Shape;421;p33"/>
          <p:cNvSpPr txBox="1">
            <a:spLocks noGrp="1"/>
          </p:cNvSpPr>
          <p:nvPr>
            <p:ph type="title"/>
          </p:nvPr>
        </p:nvSpPr>
        <p:spPr>
          <a:xfrm>
            <a:off x="1371600" y="685800"/>
            <a:ext cx="3282695" cy="1485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ts val="4400"/>
              <a:buFont typeface="Libre Franklin"/>
              <a:buNone/>
            </a:pPr>
            <a:r>
              <a:rPr lang="en-CA" dirty="0"/>
              <a:t>Effective height in 3D</a:t>
            </a:r>
            <a:endParaRPr dirty="0"/>
          </a:p>
        </p:txBody>
      </p:sp>
      <p:sp>
        <p:nvSpPr>
          <p:cNvPr id="422" name="Google Shape;422;p33"/>
          <p:cNvSpPr txBox="1">
            <a:spLocks noGrp="1"/>
          </p:cNvSpPr>
          <p:nvPr>
            <p:ph type="body" idx="1"/>
          </p:nvPr>
        </p:nvSpPr>
        <p:spPr>
          <a:xfrm>
            <a:off x="4921135" y="475938"/>
            <a:ext cx="7597832" cy="3581400"/>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CA" sz="3200" dirty="0">
                <a:latin typeface="Arial"/>
                <a:ea typeface="Arial"/>
                <a:cs typeface="Arial"/>
                <a:sym typeface="Arial"/>
              </a:rPr>
              <a:t>The </a:t>
            </a:r>
            <a:r>
              <a:rPr lang="en-CA" sz="3200" dirty="0" err="1">
                <a:latin typeface="Arial"/>
                <a:ea typeface="Arial"/>
                <a:cs typeface="Arial"/>
                <a:sym typeface="Arial"/>
              </a:rPr>
              <a:t>eH</a:t>
            </a:r>
            <a:r>
              <a:rPr lang="en-CA" sz="3200" dirty="0">
                <a:latin typeface="Arial"/>
                <a:ea typeface="Arial"/>
                <a:cs typeface="Arial"/>
                <a:sym typeface="Arial"/>
              </a:rPr>
              <a:t> needs to be performed separately between each coaptation.</a:t>
            </a:r>
            <a:endParaRPr sz="3200" dirty="0"/>
          </a:p>
          <a:p>
            <a:pPr marL="384048" lvl="0" indent="-257048" algn="l" rtl="0">
              <a:lnSpc>
                <a:spcPct val="94000"/>
              </a:lnSpc>
              <a:spcBef>
                <a:spcPts val="1200"/>
              </a:spcBef>
              <a:spcAft>
                <a:spcPts val="0"/>
              </a:spcAft>
              <a:buClr>
                <a:schemeClr val="dk2"/>
              </a:buClr>
              <a:buSzPts val="2000"/>
              <a:buNone/>
            </a:pPr>
            <a:endParaRPr dirty="0"/>
          </a:p>
        </p:txBody>
      </p:sp>
      <p:pic>
        <p:nvPicPr>
          <p:cNvPr id="423" name="Google Shape;423;p33"/>
          <p:cNvPicPr preferRelativeResize="0"/>
          <p:nvPr/>
        </p:nvPicPr>
        <p:blipFill rotWithShape="1">
          <a:blip r:embed="rId3">
            <a:alphaModFix/>
          </a:blip>
          <a:srcRect/>
          <a:stretch/>
        </p:blipFill>
        <p:spPr>
          <a:xfrm>
            <a:off x="1106925" y="2381562"/>
            <a:ext cx="10323870" cy="4000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7"/>
        <p:cNvGrpSpPr/>
        <p:nvPr/>
      </p:nvGrpSpPr>
      <p:grpSpPr>
        <a:xfrm>
          <a:off x="0" y="0"/>
          <a:ext cx="0" cy="0"/>
          <a:chOff x="0" y="0"/>
          <a:chExt cx="0" cy="0"/>
        </a:xfrm>
      </p:grpSpPr>
      <p:grpSp>
        <p:nvGrpSpPr>
          <p:cNvPr id="428" name="Google Shape;428;p34"/>
          <p:cNvGrpSpPr/>
          <p:nvPr/>
        </p:nvGrpSpPr>
        <p:grpSpPr>
          <a:xfrm>
            <a:off x="752858" y="744469"/>
            <a:ext cx="10674117" cy="5349671"/>
            <a:chOff x="752858" y="744469"/>
            <a:chExt cx="10674117" cy="5349671"/>
          </a:xfrm>
        </p:grpSpPr>
        <p:sp>
          <p:nvSpPr>
            <p:cNvPr id="429" name="Google Shape;429;p34"/>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430" name="Google Shape;430;p34"/>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34"/>
          <p:cNvSpPr/>
          <p:nvPr/>
        </p:nvSpPr>
        <p:spPr>
          <a:xfrm>
            <a:off x="36176" y="30706"/>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32" name="Google Shape;432;p34"/>
          <p:cNvSpPr txBox="1">
            <a:spLocks noGrp="1"/>
          </p:cNvSpPr>
          <p:nvPr>
            <p:ph type="title"/>
          </p:nvPr>
        </p:nvSpPr>
        <p:spPr>
          <a:xfrm>
            <a:off x="8223265" y="291276"/>
            <a:ext cx="4077748" cy="2122341"/>
          </a:xfrm>
          <a:prstGeom prst="rect">
            <a:avLst/>
          </a:prstGeom>
          <a:noFill/>
          <a:ln>
            <a:noFill/>
          </a:ln>
        </p:spPr>
        <p:txBody>
          <a:bodyPr spcFirstLastPara="1" wrap="square" lIns="91425" tIns="45700" rIns="91425" bIns="45700" anchor="b" anchorCtr="0">
            <a:normAutofit/>
          </a:bodyPr>
          <a:lstStyle/>
          <a:p>
            <a:pPr marL="0" lvl="0" indent="0" algn="ctr" rtl="0">
              <a:lnSpc>
                <a:spcPct val="89000"/>
              </a:lnSpc>
              <a:spcBef>
                <a:spcPts val="0"/>
              </a:spcBef>
              <a:spcAft>
                <a:spcPts val="0"/>
              </a:spcAft>
              <a:buClr>
                <a:schemeClr val="dk2"/>
              </a:buClr>
              <a:buSzPts val="4700"/>
              <a:buFont typeface="Libre Franklin"/>
              <a:buNone/>
            </a:pPr>
            <a:r>
              <a:rPr lang="en-CA" sz="4700" cap="none" dirty="0"/>
              <a:t>REPAIR FEASIBILITY</a:t>
            </a:r>
            <a:br>
              <a:rPr lang="en-CA" sz="4700" cap="none" dirty="0"/>
            </a:br>
            <a:endParaRPr sz="4700" cap="none" dirty="0"/>
          </a:p>
        </p:txBody>
      </p:sp>
      <p:sp>
        <p:nvSpPr>
          <p:cNvPr id="433" name="Google Shape;433;p34"/>
          <p:cNvSpPr txBox="1">
            <a:spLocks noGrp="1"/>
          </p:cNvSpPr>
          <p:nvPr>
            <p:ph type="body" idx="1"/>
          </p:nvPr>
        </p:nvSpPr>
        <p:spPr>
          <a:xfrm>
            <a:off x="8471634" y="2312599"/>
            <a:ext cx="3355942" cy="1794656"/>
          </a:xfrm>
          <a:prstGeom prst="rect">
            <a:avLst/>
          </a:prstGeom>
          <a:noFill/>
          <a:ln>
            <a:noFill/>
          </a:ln>
        </p:spPr>
        <p:txBody>
          <a:bodyPr spcFirstLastPara="1" wrap="square" lIns="91425" tIns="45700" rIns="91425" bIns="45700" anchor="t" anchorCtr="0">
            <a:normAutofit/>
          </a:bodyPr>
          <a:lstStyle/>
          <a:p>
            <a:pPr marL="0" lvl="0" indent="0" algn="ctr" rtl="0">
              <a:lnSpc>
                <a:spcPct val="112000"/>
              </a:lnSpc>
              <a:spcBef>
                <a:spcPts val="0"/>
              </a:spcBef>
              <a:spcAft>
                <a:spcPts val="0"/>
              </a:spcAft>
              <a:buClr>
                <a:schemeClr val="dk2"/>
              </a:buClr>
              <a:buSzPts val="2300"/>
              <a:buNone/>
            </a:pPr>
            <a:r>
              <a:rPr lang="en-CA" sz="2300" dirty="0"/>
              <a:t>Valve symmetry </a:t>
            </a:r>
            <a:endParaRPr dirty="0"/>
          </a:p>
        </p:txBody>
      </p:sp>
      <p:sp>
        <p:nvSpPr>
          <p:cNvPr id="434" name="Google Shape;434;p34"/>
          <p:cNvSpPr/>
          <p:nvPr/>
        </p:nvSpPr>
        <p:spPr>
          <a:xfrm rot="10800000">
            <a:off x="27660" y="65961"/>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4"/>
          <p:cNvSpPr/>
          <p:nvPr/>
        </p:nvSpPr>
        <p:spPr>
          <a:xfrm>
            <a:off x="5409893" y="2082935"/>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pic>
        <p:nvPicPr>
          <p:cNvPr id="436" name="Google Shape;436;p34"/>
          <p:cNvPicPr preferRelativeResize="0"/>
          <p:nvPr/>
        </p:nvPicPr>
        <p:blipFill rotWithShape="1">
          <a:blip r:embed="rId3">
            <a:alphaModFix/>
          </a:blip>
          <a:srcRect/>
          <a:stretch/>
        </p:blipFill>
        <p:spPr>
          <a:xfrm>
            <a:off x="472954" y="621957"/>
            <a:ext cx="7823148" cy="54915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2" descr="Bullseye"/>
          <p:cNvPicPr preferRelativeResize="0"/>
          <p:nvPr/>
        </p:nvPicPr>
        <p:blipFill rotWithShape="1">
          <a:blip r:embed="rId3">
            <a:alphaModFix/>
          </a:blip>
          <a:srcRect/>
          <a:stretch/>
        </p:blipFill>
        <p:spPr>
          <a:xfrm>
            <a:off x="1658220" y="645106"/>
            <a:ext cx="5247747" cy="5247747"/>
          </a:xfrm>
          <a:prstGeom prst="rect">
            <a:avLst/>
          </a:prstGeom>
          <a:noFill/>
          <a:ln>
            <a:noFill/>
          </a:ln>
        </p:spPr>
      </p:pic>
      <p:sp>
        <p:nvSpPr>
          <p:cNvPr id="115" name="Google Shape;115;p2"/>
          <p:cNvSpPr txBox="1">
            <a:spLocks noGrp="1"/>
          </p:cNvSpPr>
          <p:nvPr>
            <p:ph type="body" idx="1"/>
          </p:nvPr>
        </p:nvSpPr>
        <p:spPr>
          <a:xfrm>
            <a:off x="5998866" y="1478279"/>
            <a:ext cx="6066754" cy="3581400"/>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0"/>
              </a:spcBef>
              <a:spcAft>
                <a:spcPts val="0"/>
              </a:spcAft>
              <a:buClr>
                <a:schemeClr val="dk2"/>
              </a:buClr>
              <a:buSzPct val="100000"/>
              <a:buNone/>
            </a:pPr>
            <a:endParaRPr sz="4400" dirty="0"/>
          </a:p>
          <a:p>
            <a:pPr marL="384048" lvl="0" indent="-384048" algn="l" rtl="0">
              <a:lnSpc>
                <a:spcPct val="94000"/>
              </a:lnSpc>
              <a:spcBef>
                <a:spcPts val="1200"/>
              </a:spcBef>
              <a:spcAft>
                <a:spcPts val="0"/>
              </a:spcAft>
              <a:buClr>
                <a:schemeClr val="dk2"/>
              </a:buClr>
              <a:buSzPct val="100000"/>
              <a:buChar char="■"/>
            </a:pPr>
            <a:r>
              <a:rPr lang="en-CA" sz="4400" dirty="0"/>
              <a:t>3. Review BAV repair</a:t>
            </a:r>
            <a:endParaRPr dirty="0"/>
          </a:p>
          <a:p>
            <a:pPr marL="384048" lvl="0" indent="-304673" algn="l" rtl="0">
              <a:lnSpc>
                <a:spcPct val="94000"/>
              </a:lnSpc>
              <a:spcBef>
                <a:spcPts val="1200"/>
              </a:spcBef>
              <a:spcAft>
                <a:spcPts val="0"/>
              </a:spcAft>
              <a:buClr>
                <a:schemeClr val="dk2"/>
              </a:buClr>
              <a:buSzPct val="100000"/>
              <a:buNone/>
            </a:pPr>
            <a:endParaRPr dirty="0"/>
          </a:p>
        </p:txBody>
      </p:sp>
    </p:spTree>
    <p:extLst>
      <p:ext uri="{BB962C8B-B14F-4D97-AF65-F5344CB8AC3E}">
        <p14:creationId xmlns:p14="http://schemas.microsoft.com/office/powerpoint/2010/main" val="1202181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1"/>
        <p:cNvGrpSpPr/>
        <p:nvPr/>
      </p:nvGrpSpPr>
      <p:grpSpPr>
        <a:xfrm>
          <a:off x="0" y="0"/>
          <a:ext cx="0" cy="0"/>
          <a:chOff x="0" y="0"/>
          <a:chExt cx="0" cy="0"/>
        </a:xfrm>
      </p:grpSpPr>
      <p:sp>
        <p:nvSpPr>
          <p:cNvPr id="472" name="Google Shape;472;p39"/>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9"/>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474" name="Google Shape;474;p39"/>
          <p:cNvGrpSpPr/>
          <p:nvPr/>
        </p:nvGrpSpPr>
        <p:grpSpPr>
          <a:xfrm>
            <a:off x="752858" y="744469"/>
            <a:ext cx="10674117" cy="5349671"/>
            <a:chOff x="752858" y="744469"/>
            <a:chExt cx="10674117" cy="5349671"/>
          </a:xfrm>
        </p:grpSpPr>
        <p:sp>
          <p:nvSpPr>
            <p:cNvPr id="475" name="Google Shape;475;p39"/>
            <p:cNvSpPr/>
            <p:nvPr/>
          </p:nvSpPr>
          <p:spPr>
            <a:xfrm>
              <a:off x="8151962" y="1685652"/>
              <a:ext cx="3275013" cy="4408488"/>
            </a:xfrm>
            <a:custGeom>
              <a:avLst/>
              <a:gdLst/>
              <a:ahLst/>
              <a:cxnLst/>
              <a:rect l="l" t="t" r="r" b="b"/>
              <a:pathLst>
                <a:path w="10000" h="10000" extrusionOk="0">
                  <a:moveTo>
                    <a:pt x="8761" y="0"/>
                  </a:moveTo>
                  <a:lnTo>
                    <a:pt x="10000" y="0"/>
                  </a:lnTo>
                  <a:lnTo>
                    <a:pt x="10000" y="10000"/>
                  </a:lnTo>
                  <a:lnTo>
                    <a:pt x="0" y="10000"/>
                  </a:lnTo>
                  <a:lnTo>
                    <a:pt x="0" y="9126"/>
                  </a:lnTo>
                  <a:lnTo>
                    <a:pt x="8761" y="9127"/>
                  </a:lnTo>
                  <a:lnTo>
                    <a:pt x="8761" y="0"/>
                  </a:lnTo>
                  <a:close/>
                </a:path>
              </a:pathLst>
            </a:custGeom>
            <a:solidFill>
              <a:schemeClr val="dk2"/>
            </a:solidFill>
            <a:ln>
              <a:noFill/>
            </a:ln>
          </p:spPr>
        </p:sp>
        <p:sp>
          <p:nvSpPr>
            <p:cNvPr id="476" name="Google Shape;476;p39"/>
            <p:cNvSpPr/>
            <p:nvPr/>
          </p:nvSpPr>
          <p:spPr>
            <a:xfrm rot="10800000">
              <a:off x="752858" y="744469"/>
              <a:ext cx="3275668" cy="4408488"/>
            </a:xfrm>
            <a:custGeom>
              <a:avLst/>
              <a:gdLst/>
              <a:ahLst/>
              <a:cxnLst/>
              <a:rect l="l" t="t" r="r" b="b"/>
              <a:pathLst>
                <a:path w="10002" h="10000" extrusionOk="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 name="Google Shape;477;p39"/>
          <p:cNvSpPr/>
          <p:nvPr/>
        </p:nvSpPr>
        <p:spPr>
          <a:xfrm>
            <a:off x="1000462" y="968188"/>
            <a:ext cx="10194046" cy="48942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478" name="Google Shape;478;p39"/>
          <p:cNvPicPr preferRelativeResize="0">
            <a:picLocks noGrp="1"/>
          </p:cNvPicPr>
          <p:nvPr>
            <p:ph type="body" idx="1"/>
          </p:nvPr>
        </p:nvPicPr>
        <p:blipFill rotWithShape="1">
          <a:blip r:embed="rId3">
            <a:alphaModFix/>
          </a:blip>
          <a:srcRect/>
          <a:stretch/>
        </p:blipFill>
        <p:spPr>
          <a:xfrm>
            <a:off x="1101130" y="995580"/>
            <a:ext cx="9550581" cy="2936802"/>
          </a:xfrm>
          <a:prstGeom prst="rect">
            <a:avLst/>
          </a:prstGeom>
          <a:noFill/>
          <a:ln>
            <a:noFill/>
          </a:ln>
        </p:spPr>
      </p:pic>
      <p:pic>
        <p:nvPicPr>
          <p:cNvPr id="2" name="Picture 1">
            <a:extLst>
              <a:ext uri="{FF2B5EF4-FFF2-40B4-BE49-F238E27FC236}">
                <a16:creationId xmlns:a16="http://schemas.microsoft.com/office/drawing/2014/main" id="{682387D5-0132-F14A-9663-2AC89440A528}"/>
              </a:ext>
            </a:extLst>
          </p:cNvPr>
          <p:cNvPicPr>
            <a:picLocks noChangeAspect="1"/>
          </p:cNvPicPr>
          <p:nvPr/>
        </p:nvPicPr>
        <p:blipFill>
          <a:blip r:embed="rId4"/>
          <a:stretch>
            <a:fillRect/>
          </a:stretch>
        </p:blipFill>
        <p:spPr>
          <a:xfrm>
            <a:off x="1376623" y="4036659"/>
            <a:ext cx="7856555" cy="172148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0"/>
        <p:cNvGrpSpPr/>
        <p:nvPr/>
      </p:nvGrpSpPr>
      <p:grpSpPr>
        <a:xfrm>
          <a:off x="0" y="0"/>
          <a:ext cx="0" cy="0"/>
          <a:chOff x="0" y="0"/>
          <a:chExt cx="0" cy="0"/>
        </a:xfrm>
      </p:grpSpPr>
      <p:sp>
        <p:nvSpPr>
          <p:cNvPr id="441" name="Google Shape;441;p35"/>
          <p:cNvSpPr/>
          <p:nvPr/>
        </p:nvSpPr>
        <p:spPr>
          <a:xfrm>
            <a:off x="3048" y="3131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442" name="Google Shape;442;p35"/>
          <p:cNvSpPr txBox="1">
            <a:spLocks noGrp="1"/>
          </p:cNvSpPr>
          <p:nvPr>
            <p:ph type="title"/>
          </p:nvPr>
        </p:nvSpPr>
        <p:spPr>
          <a:xfrm>
            <a:off x="167254" y="3918587"/>
            <a:ext cx="4913384" cy="1762969"/>
          </a:xfrm>
          <a:prstGeom prst="rect">
            <a:avLst/>
          </a:prstGeom>
          <a:noFill/>
          <a:ln>
            <a:noFill/>
          </a:ln>
        </p:spPr>
        <p:txBody>
          <a:bodyPr spcFirstLastPara="1" wrap="square" lIns="91425" tIns="45700" rIns="91425" bIns="45700" anchor="t" anchorCtr="0">
            <a:normAutofit fontScale="90000"/>
          </a:bodyPr>
          <a:lstStyle/>
          <a:p>
            <a:pPr marL="0" lvl="0" indent="0" algn="l" rtl="0">
              <a:lnSpc>
                <a:spcPct val="89000"/>
              </a:lnSpc>
              <a:spcBef>
                <a:spcPts val="0"/>
              </a:spcBef>
              <a:spcAft>
                <a:spcPts val="0"/>
              </a:spcAft>
              <a:buClr>
                <a:schemeClr val="dk2"/>
              </a:buClr>
              <a:buSzPct val="100000"/>
              <a:buFont typeface="Libre Franklin"/>
              <a:buNone/>
            </a:pPr>
            <a:r>
              <a:rPr lang="en-CA" dirty="0"/>
              <a:t>Central plication sutures to “</a:t>
            </a:r>
            <a:r>
              <a:rPr lang="en-CA" dirty="0" err="1"/>
              <a:t>Bicuspidize</a:t>
            </a:r>
            <a:r>
              <a:rPr lang="en-CA" dirty="0"/>
              <a:t>” the valve </a:t>
            </a:r>
            <a:endParaRPr dirty="0"/>
          </a:p>
        </p:txBody>
      </p:sp>
      <p:pic>
        <p:nvPicPr>
          <p:cNvPr id="443" name="Google Shape;443;p35"/>
          <p:cNvPicPr preferRelativeResize="0">
            <a:picLocks noGrp="1"/>
          </p:cNvPicPr>
          <p:nvPr>
            <p:ph type="body" idx="1"/>
          </p:nvPr>
        </p:nvPicPr>
        <p:blipFill rotWithShape="1">
          <a:blip r:embed="rId3">
            <a:alphaModFix/>
          </a:blip>
          <a:srcRect/>
          <a:stretch/>
        </p:blipFill>
        <p:spPr>
          <a:xfrm>
            <a:off x="1843956" y="643467"/>
            <a:ext cx="2890688" cy="2912533"/>
          </a:xfrm>
          <a:prstGeom prst="rect">
            <a:avLst/>
          </a:prstGeom>
          <a:noFill/>
          <a:ln>
            <a:noFill/>
          </a:ln>
        </p:spPr>
      </p:pic>
      <p:pic>
        <p:nvPicPr>
          <p:cNvPr id="444" name="Google Shape;444;p35"/>
          <p:cNvPicPr preferRelativeResize="0"/>
          <p:nvPr/>
        </p:nvPicPr>
        <p:blipFill rotWithShape="1">
          <a:blip r:embed="rId4">
            <a:alphaModFix/>
          </a:blip>
          <a:srcRect/>
          <a:stretch/>
        </p:blipFill>
        <p:spPr>
          <a:xfrm>
            <a:off x="5676757" y="746447"/>
            <a:ext cx="5095076" cy="4287777"/>
          </a:xfrm>
          <a:prstGeom prst="rect">
            <a:avLst/>
          </a:prstGeom>
          <a:noFill/>
          <a:ln>
            <a:noFill/>
          </a:ln>
        </p:spPr>
      </p:pic>
      <p:sp>
        <p:nvSpPr>
          <p:cNvPr id="445" name="Google Shape;445;p35"/>
          <p:cNvSpPr/>
          <p:nvPr/>
        </p:nvSpPr>
        <p:spPr>
          <a:xfrm rot="10800000">
            <a:off x="33926" y="3460310"/>
            <a:ext cx="1957171" cy="1103687"/>
          </a:xfrm>
          <a:custGeom>
            <a:avLst/>
            <a:gdLst/>
            <a:ahLst/>
            <a:cxnLst/>
            <a:rect l="l" t="t" r="r" b="b"/>
            <a:pathLst>
              <a:path w="2017702" h="1137821" extrusionOk="0">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dk2">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5"/>
          <p:cNvSpPr txBox="1"/>
          <p:nvPr/>
        </p:nvSpPr>
        <p:spPr>
          <a:xfrm>
            <a:off x="215661" y="6144064"/>
            <a:ext cx="6063388" cy="380652"/>
          </a:xfrm>
          <a:prstGeom prst="rect">
            <a:avLst/>
          </a:prstGeom>
          <a:noFill/>
          <a:ln>
            <a:noFill/>
          </a:ln>
        </p:spPr>
        <p:txBody>
          <a:bodyPr spcFirstLastPara="1" wrap="square" lIns="91425" tIns="45700" rIns="91425" bIns="45700" anchor="t" anchorCtr="0">
            <a:normAutofit/>
          </a:bodyPr>
          <a:lstStyle/>
          <a:p>
            <a:pPr algn="l"/>
            <a:r>
              <a:rPr lang="en-CA" sz="800" b="0" i="0" u="none" strike="noStrike" dirty="0">
                <a:solidFill>
                  <a:srgbClr val="000000"/>
                </a:solidFill>
                <a:effectLst/>
              </a:rPr>
              <a:t>Schneider, U., &amp; Schäfers, H. J. (2017). Repair of the Bicuspid Aortic Valve. </a:t>
            </a:r>
            <a:r>
              <a:rPr lang="en-CA" sz="800" b="0" i="1" u="none" strike="noStrike" dirty="0">
                <a:solidFill>
                  <a:srgbClr val="000000"/>
                </a:solidFill>
                <a:effectLst/>
              </a:rPr>
              <a:t>Operative Techniques in Thoracic and Cardiovascular Surgery</a:t>
            </a:r>
            <a:r>
              <a:rPr lang="en-CA" sz="800" b="0" i="0" u="none" strike="noStrike" dirty="0">
                <a:solidFill>
                  <a:srgbClr val="000000"/>
                </a:solidFill>
                <a:effectLst/>
              </a:rPr>
              <a:t>, </a:t>
            </a:r>
            <a:r>
              <a:rPr lang="en-CA" sz="800" b="0" i="1" u="none" strike="noStrike" dirty="0">
                <a:solidFill>
                  <a:srgbClr val="000000"/>
                </a:solidFill>
                <a:effectLst/>
              </a:rPr>
              <a:t>22</a:t>
            </a:r>
            <a:r>
              <a:rPr lang="en-CA" sz="800" b="0" i="0" u="none" strike="noStrike" dirty="0">
                <a:solidFill>
                  <a:srgbClr val="000000"/>
                </a:solidFill>
                <a:effectLst/>
              </a:rPr>
              <a:t>(2), 91–109. https://</a:t>
            </a:r>
            <a:r>
              <a:rPr lang="en-CA" sz="800" b="0" i="0" u="none" strike="noStrike" dirty="0" err="1">
                <a:solidFill>
                  <a:srgbClr val="000000"/>
                </a:solidFill>
                <a:effectLst/>
              </a:rPr>
              <a:t>doi.org</a:t>
            </a:r>
            <a:r>
              <a:rPr lang="en-CA" sz="800" b="0" i="0" u="none" strike="noStrike" dirty="0">
                <a:solidFill>
                  <a:srgbClr val="000000"/>
                </a:solidFill>
                <a:effectLst/>
              </a:rPr>
              <a:t>/10.1053/j.optechstcvs.2018.02.003</a:t>
            </a:r>
          </a:p>
        </p:txBody>
      </p:sp>
      <p:sp>
        <p:nvSpPr>
          <p:cNvPr id="447" name="Google Shape;447;p35"/>
          <p:cNvSpPr/>
          <p:nvPr/>
        </p:nvSpPr>
        <p:spPr>
          <a:xfrm>
            <a:off x="9796837" y="5311230"/>
            <a:ext cx="2042265" cy="1213486"/>
          </a:xfrm>
          <a:custGeom>
            <a:avLst/>
            <a:gdLst/>
            <a:ahLst/>
            <a:cxnLst/>
            <a:rect l="l" t="t" r="r" b="b"/>
            <a:pathLst>
              <a:path w="2105428" h="1251016" extrusionOk="0">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dk2">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 name="Curved Connector 2">
            <a:extLst>
              <a:ext uri="{FF2B5EF4-FFF2-40B4-BE49-F238E27FC236}">
                <a16:creationId xmlns:a16="http://schemas.microsoft.com/office/drawing/2014/main" id="{09D7E384-5F4F-C24E-BB72-F33E8EAB35BA}"/>
              </a:ext>
            </a:extLst>
          </p:cNvPr>
          <p:cNvCxnSpPr>
            <a:cxnSpLocks/>
          </p:cNvCxnSpPr>
          <p:nvPr/>
        </p:nvCxnSpPr>
        <p:spPr>
          <a:xfrm flipV="1">
            <a:off x="3979147" y="2924070"/>
            <a:ext cx="3739875" cy="2036593"/>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39BD-A413-8340-BCEB-99E02D8B3B11}"/>
              </a:ext>
            </a:extLst>
          </p:cNvPr>
          <p:cNvSpPr>
            <a:spLocks noGrp="1"/>
          </p:cNvSpPr>
          <p:nvPr>
            <p:ph type="title"/>
          </p:nvPr>
        </p:nvSpPr>
        <p:spPr/>
        <p:txBody>
          <a:bodyPr/>
          <a:lstStyle/>
          <a:p>
            <a:r>
              <a:rPr lang="en-US" dirty="0"/>
              <a:t>Sinus Plication</a:t>
            </a:r>
          </a:p>
        </p:txBody>
      </p:sp>
      <p:pic>
        <p:nvPicPr>
          <p:cNvPr id="4" name="Google Shape;444;p35">
            <a:extLst>
              <a:ext uri="{FF2B5EF4-FFF2-40B4-BE49-F238E27FC236}">
                <a16:creationId xmlns:a16="http://schemas.microsoft.com/office/drawing/2014/main" id="{80EBBFE7-7AB0-474C-83F9-B3CFC35C45A5}"/>
              </a:ext>
            </a:extLst>
          </p:cNvPr>
          <p:cNvPicPr preferRelativeResize="0"/>
          <p:nvPr/>
        </p:nvPicPr>
        <p:blipFill rotWithShape="1">
          <a:blip r:embed="rId2">
            <a:alphaModFix/>
          </a:blip>
          <a:srcRect/>
          <a:stretch/>
        </p:blipFill>
        <p:spPr>
          <a:xfrm>
            <a:off x="5636563" y="1285111"/>
            <a:ext cx="5095076" cy="4287777"/>
          </a:xfrm>
          <a:prstGeom prst="rect">
            <a:avLst/>
          </a:prstGeom>
          <a:noFill/>
          <a:ln>
            <a:noFill/>
          </a:ln>
        </p:spPr>
      </p:pic>
      <p:cxnSp>
        <p:nvCxnSpPr>
          <p:cNvPr id="6" name="Curved Connector 5">
            <a:extLst>
              <a:ext uri="{FF2B5EF4-FFF2-40B4-BE49-F238E27FC236}">
                <a16:creationId xmlns:a16="http://schemas.microsoft.com/office/drawing/2014/main" id="{6E910600-1840-284A-A4DB-C6BE02146254}"/>
              </a:ext>
            </a:extLst>
          </p:cNvPr>
          <p:cNvCxnSpPr/>
          <p:nvPr/>
        </p:nvCxnSpPr>
        <p:spPr>
          <a:xfrm>
            <a:off x="3356149" y="1386673"/>
            <a:ext cx="3346102" cy="1276140"/>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334FE3E5-9490-4546-BACD-66F2844E418F}"/>
              </a:ext>
            </a:extLst>
          </p:cNvPr>
          <p:cNvSpPr txBox="1"/>
          <p:nvPr/>
        </p:nvSpPr>
        <p:spPr>
          <a:xfrm>
            <a:off x="798844" y="6119336"/>
            <a:ext cx="6099348" cy="338554"/>
          </a:xfrm>
          <a:prstGeom prst="rect">
            <a:avLst/>
          </a:prstGeom>
          <a:noFill/>
        </p:spPr>
        <p:txBody>
          <a:bodyPr wrap="square">
            <a:spAutoFit/>
          </a:bodyPr>
          <a:lstStyle/>
          <a:p>
            <a:pPr algn="l"/>
            <a:r>
              <a:rPr lang="en-CA" sz="800" b="0" i="0" u="none" strike="noStrike" dirty="0">
                <a:solidFill>
                  <a:srgbClr val="000000"/>
                </a:solidFill>
                <a:effectLst/>
              </a:rPr>
              <a:t>Schneider, U., &amp; Schäfers, H. J. (2017). Repair of the Bicuspid Aortic Valve. </a:t>
            </a:r>
            <a:r>
              <a:rPr lang="en-CA" sz="800" b="0" i="1" u="none" strike="noStrike" dirty="0">
                <a:solidFill>
                  <a:srgbClr val="000000"/>
                </a:solidFill>
                <a:effectLst/>
              </a:rPr>
              <a:t>Operative Techniques in Thoracic and Cardiovascular Surgery</a:t>
            </a:r>
            <a:r>
              <a:rPr lang="en-CA" sz="800" b="0" i="0" u="none" strike="noStrike" dirty="0">
                <a:solidFill>
                  <a:srgbClr val="000000"/>
                </a:solidFill>
                <a:effectLst/>
              </a:rPr>
              <a:t>, </a:t>
            </a:r>
            <a:r>
              <a:rPr lang="en-CA" sz="800" b="0" i="1" u="none" strike="noStrike" dirty="0">
                <a:solidFill>
                  <a:srgbClr val="000000"/>
                </a:solidFill>
                <a:effectLst/>
              </a:rPr>
              <a:t>22</a:t>
            </a:r>
            <a:r>
              <a:rPr lang="en-CA" sz="800" b="0" i="0" u="none" strike="noStrike" dirty="0">
                <a:solidFill>
                  <a:srgbClr val="000000"/>
                </a:solidFill>
                <a:effectLst/>
              </a:rPr>
              <a:t>(2), 91–109. https://</a:t>
            </a:r>
            <a:r>
              <a:rPr lang="en-CA" sz="800" b="0" i="0" u="none" strike="noStrike" dirty="0" err="1">
                <a:solidFill>
                  <a:srgbClr val="000000"/>
                </a:solidFill>
                <a:effectLst/>
              </a:rPr>
              <a:t>doi.org</a:t>
            </a:r>
            <a:r>
              <a:rPr lang="en-CA" sz="800" b="0" i="0" u="none" strike="noStrike" dirty="0">
                <a:solidFill>
                  <a:srgbClr val="000000"/>
                </a:solidFill>
                <a:effectLst/>
              </a:rPr>
              <a:t>/10.1053/j.optechstcvs.2018.02.003</a:t>
            </a:r>
          </a:p>
        </p:txBody>
      </p:sp>
    </p:spTree>
    <p:extLst>
      <p:ext uri="{BB962C8B-B14F-4D97-AF65-F5344CB8AC3E}">
        <p14:creationId xmlns:p14="http://schemas.microsoft.com/office/powerpoint/2010/main" val="563527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1"/>
        <p:cNvGrpSpPr/>
        <p:nvPr/>
      </p:nvGrpSpPr>
      <p:grpSpPr>
        <a:xfrm>
          <a:off x="0" y="0"/>
          <a:ext cx="0" cy="0"/>
          <a:chOff x="0" y="0"/>
          <a:chExt cx="0" cy="0"/>
        </a:xfrm>
      </p:grpSpPr>
      <p:sp>
        <p:nvSpPr>
          <p:cNvPr id="452" name="Google Shape;452;p36"/>
          <p:cNvSpPr txBox="1">
            <a:spLocks noGrp="1"/>
          </p:cNvSpPr>
          <p:nvPr>
            <p:ph type="title"/>
          </p:nvPr>
        </p:nvSpPr>
        <p:spPr>
          <a:xfrm>
            <a:off x="1309142" y="398204"/>
            <a:ext cx="3656419"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dirty="0"/>
              <a:t>Suture Annuloplasty</a:t>
            </a:r>
            <a:endParaRPr dirty="0"/>
          </a:p>
        </p:txBody>
      </p:sp>
      <p:sp>
        <p:nvSpPr>
          <p:cNvPr id="453" name="Google Shape;453;p36"/>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36"/>
          <p:cNvPicPr preferRelativeResize="0"/>
          <p:nvPr/>
        </p:nvPicPr>
        <p:blipFill rotWithShape="1">
          <a:blip r:embed="rId3">
            <a:alphaModFix/>
          </a:blip>
          <a:srcRect/>
          <a:stretch/>
        </p:blipFill>
        <p:spPr>
          <a:xfrm>
            <a:off x="1023561" y="1884104"/>
            <a:ext cx="6517065" cy="2769750"/>
          </a:xfrm>
          <a:prstGeom prst="rect">
            <a:avLst/>
          </a:prstGeom>
          <a:noFill/>
          <a:ln>
            <a:noFill/>
          </a:ln>
        </p:spPr>
      </p:pic>
      <p:sp>
        <p:nvSpPr>
          <p:cNvPr id="2" name="TextBox 1">
            <a:extLst>
              <a:ext uri="{FF2B5EF4-FFF2-40B4-BE49-F238E27FC236}">
                <a16:creationId xmlns:a16="http://schemas.microsoft.com/office/drawing/2014/main" id="{16DA48CD-74B8-C04A-AED5-C4C5BAF9937F}"/>
              </a:ext>
            </a:extLst>
          </p:cNvPr>
          <p:cNvSpPr txBox="1"/>
          <p:nvPr/>
        </p:nvSpPr>
        <p:spPr>
          <a:xfrm>
            <a:off x="793820" y="6459796"/>
            <a:ext cx="9514143" cy="430887"/>
          </a:xfrm>
          <a:prstGeom prst="rect">
            <a:avLst/>
          </a:prstGeom>
          <a:noFill/>
        </p:spPr>
        <p:txBody>
          <a:bodyPr wrap="none" rtlCol="0">
            <a:spAutoFit/>
          </a:bodyPr>
          <a:lstStyle/>
          <a:p>
            <a:r>
              <a:rPr lang="en-CA" sz="800" b="0" i="0" u="none" strike="noStrike" dirty="0">
                <a:solidFill>
                  <a:srgbClr val="000000"/>
                </a:solidFill>
                <a:effectLst/>
              </a:rPr>
              <a:t>Schneider, U., &amp; Schäfers, H. J. (2017). Repair of the Bicuspid Aortic Valve. </a:t>
            </a:r>
            <a:r>
              <a:rPr lang="en-CA" sz="800" b="0" i="1" u="none" strike="noStrike" dirty="0">
                <a:solidFill>
                  <a:srgbClr val="000000"/>
                </a:solidFill>
                <a:effectLst/>
              </a:rPr>
              <a:t>Operative Techniques in Thoracic and Cardiovascular Surgery</a:t>
            </a:r>
            <a:r>
              <a:rPr lang="en-CA" sz="800" b="0" i="0" u="none" strike="noStrike" dirty="0">
                <a:solidFill>
                  <a:srgbClr val="000000"/>
                </a:solidFill>
                <a:effectLst/>
              </a:rPr>
              <a:t>, </a:t>
            </a:r>
            <a:r>
              <a:rPr lang="en-CA" sz="800" b="0" i="1" u="none" strike="noStrike" dirty="0">
                <a:solidFill>
                  <a:srgbClr val="000000"/>
                </a:solidFill>
                <a:effectLst/>
              </a:rPr>
              <a:t>22</a:t>
            </a:r>
            <a:r>
              <a:rPr lang="en-CA" sz="800" b="0" i="0" u="none" strike="noStrike" dirty="0">
                <a:solidFill>
                  <a:srgbClr val="000000"/>
                </a:solidFill>
                <a:effectLst/>
              </a:rPr>
              <a:t>(2), 91–109. https://</a:t>
            </a:r>
            <a:r>
              <a:rPr lang="en-CA" sz="800" b="0" i="0" u="none" strike="noStrike" dirty="0" err="1">
                <a:solidFill>
                  <a:srgbClr val="000000"/>
                </a:solidFill>
                <a:effectLst/>
              </a:rPr>
              <a:t>doi.org</a:t>
            </a:r>
            <a:r>
              <a:rPr lang="en-CA" sz="800" b="0" i="0" u="none" strike="noStrike" dirty="0">
                <a:solidFill>
                  <a:srgbClr val="000000"/>
                </a:solidFill>
                <a:effectLst/>
              </a:rPr>
              <a:t>/10.1053/j.optechstcvs.2018.02.003</a:t>
            </a:r>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8A2BE-D0D8-0049-85EE-01C1556CCEDF}"/>
              </a:ext>
            </a:extLst>
          </p:cNvPr>
          <p:cNvSpPr>
            <a:spLocks noGrp="1"/>
          </p:cNvSpPr>
          <p:nvPr>
            <p:ph type="title"/>
          </p:nvPr>
        </p:nvSpPr>
        <p:spPr/>
        <p:txBody>
          <a:bodyPr/>
          <a:lstStyle/>
          <a:p>
            <a:r>
              <a:rPr lang="en-US" dirty="0"/>
              <a:t>Root Remodeling</a:t>
            </a:r>
          </a:p>
        </p:txBody>
      </p:sp>
      <p:pic>
        <p:nvPicPr>
          <p:cNvPr id="4" name="Picture 3">
            <a:extLst>
              <a:ext uri="{FF2B5EF4-FFF2-40B4-BE49-F238E27FC236}">
                <a16:creationId xmlns:a16="http://schemas.microsoft.com/office/drawing/2014/main" id="{68DF1C70-526D-654D-96C5-713C56D48858}"/>
              </a:ext>
            </a:extLst>
          </p:cNvPr>
          <p:cNvPicPr>
            <a:picLocks noChangeAspect="1"/>
          </p:cNvPicPr>
          <p:nvPr/>
        </p:nvPicPr>
        <p:blipFill>
          <a:blip r:embed="rId3"/>
          <a:stretch>
            <a:fillRect/>
          </a:stretch>
        </p:blipFill>
        <p:spPr>
          <a:xfrm>
            <a:off x="1040005" y="1603062"/>
            <a:ext cx="7315200" cy="4737100"/>
          </a:xfrm>
          <a:prstGeom prst="rect">
            <a:avLst/>
          </a:prstGeom>
        </p:spPr>
      </p:pic>
    </p:spTree>
    <p:extLst>
      <p:ext uri="{BB962C8B-B14F-4D97-AF65-F5344CB8AC3E}">
        <p14:creationId xmlns:p14="http://schemas.microsoft.com/office/powerpoint/2010/main" val="3521489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8"/>
          <p:cNvSpPr txBox="1">
            <a:spLocks noGrp="1"/>
          </p:cNvSpPr>
          <p:nvPr>
            <p:ph type="title"/>
          </p:nvPr>
        </p:nvSpPr>
        <p:spPr>
          <a:xfrm>
            <a:off x="1055914" y="24765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a:t>ASE post AV repair</a:t>
            </a:r>
            <a:endParaRPr/>
          </a:p>
        </p:txBody>
      </p:sp>
      <p:sp>
        <p:nvSpPr>
          <p:cNvPr id="467" name="Google Shape;467;p38"/>
          <p:cNvSpPr txBox="1">
            <a:spLocks noGrp="1"/>
          </p:cNvSpPr>
          <p:nvPr>
            <p:ph type="body" idx="1"/>
          </p:nvPr>
        </p:nvSpPr>
        <p:spPr>
          <a:xfrm>
            <a:off x="939534" y="1366373"/>
            <a:ext cx="10881163" cy="4585540"/>
          </a:xfrm>
          <a:prstGeom prst="rect">
            <a:avLst/>
          </a:prstGeom>
          <a:noFill/>
          <a:ln>
            <a:noFill/>
          </a:ln>
        </p:spPr>
        <p:txBody>
          <a:bodyPr spcFirstLastPara="1" wrap="square" lIns="91425" tIns="45700" rIns="91425" bIns="45700" anchor="t" anchorCtr="0">
            <a:normAutofit/>
          </a:bodyPr>
          <a:lstStyle/>
          <a:p>
            <a:pPr marL="0" lvl="0" indent="0" algn="l" rtl="0">
              <a:lnSpc>
                <a:spcPct val="94000"/>
              </a:lnSpc>
              <a:spcBef>
                <a:spcPts val="0"/>
              </a:spcBef>
              <a:spcAft>
                <a:spcPts val="0"/>
              </a:spcAft>
              <a:buClr>
                <a:schemeClr val="dk2"/>
              </a:buClr>
              <a:buSzPct val="100000"/>
              <a:buNone/>
            </a:pPr>
            <a:r>
              <a:rPr lang="en-CA" sz="3200" dirty="0">
                <a:latin typeface="Arial"/>
                <a:ea typeface="Arial"/>
                <a:cs typeface="Arial"/>
                <a:sym typeface="Arial"/>
              </a:rPr>
              <a:t>1)No/minimal residual AR. </a:t>
            </a:r>
          </a:p>
          <a:p>
            <a:pPr marL="0" indent="0">
              <a:spcBef>
                <a:spcPts val="0"/>
              </a:spcBef>
              <a:buSzPct val="100000"/>
              <a:buNone/>
            </a:pPr>
            <a:r>
              <a:rPr lang="en-CA" sz="3200" dirty="0">
                <a:latin typeface="Arial"/>
                <a:ea typeface="Arial"/>
                <a:cs typeface="Arial"/>
                <a:sym typeface="Arial"/>
              </a:rPr>
              <a:t>2) Effective height &gt;9mm </a:t>
            </a:r>
          </a:p>
          <a:p>
            <a:pPr marL="0" lvl="0" indent="0" algn="l" rtl="0">
              <a:lnSpc>
                <a:spcPct val="94000"/>
              </a:lnSpc>
              <a:spcBef>
                <a:spcPts val="1200"/>
              </a:spcBef>
              <a:spcAft>
                <a:spcPts val="0"/>
              </a:spcAft>
              <a:buClr>
                <a:schemeClr val="dk2"/>
              </a:buClr>
              <a:buSzPct val="100000"/>
              <a:buNone/>
            </a:pPr>
            <a:r>
              <a:rPr lang="en-CA" sz="3200" dirty="0">
                <a:latin typeface="Arial"/>
                <a:ea typeface="Arial"/>
                <a:cs typeface="Arial"/>
                <a:sym typeface="Arial"/>
              </a:rPr>
              <a:t>3)The coaptation height &gt;4 mm</a:t>
            </a:r>
          </a:p>
          <a:p>
            <a:pPr marL="0" lvl="0" indent="0" algn="l" rtl="0">
              <a:lnSpc>
                <a:spcPct val="94000"/>
              </a:lnSpc>
              <a:spcBef>
                <a:spcPts val="1200"/>
              </a:spcBef>
              <a:spcAft>
                <a:spcPts val="0"/>
              </a:spcAft>
              <a:buClr>
                <a:schemeClr val="dk2"/>
              </a:buClr>
              <a:buSzPct val="100000"/>
              <a:buNone/>
            </a:pPr>
            <a:r>
              <a:rPr lang="en-CA" sz="3200" dirty="0">
                <a:latin typeface="Arial"/>
                <a:ea typeface="Arial"/>
                <a:cs typeface="Arial"/>
                <a:sym typeface="Arial"/>
              </a:rPr>
              <a:t>4)Aortic annulus diameter post repair should be &lt;25 mm</a:t>
            </a:r>
          </a:p>
          <a:p>
            <a:pPr marL="0" lvl="0" indent="0" algn="l" rtl="0">
              <a:lnSpc>
                <a:spcPct val="94000"/>
              </a:lnSpc>
              <a:spcBef>
                <a:spcPts val="1200"/>
              </a:spcBef>
              <a:spcAft>
                <a:spcPts val="0"/>
              </a:spcAft>
              <a:buClr>
                <a:schemeClr val="dk2"/>
              </a:buClr>
              <a:buSzPct val="100000"/>
              <a:buNone/>
            </a:pPr>
            <a:r>
              <a:rPr lang="en-CA" sz="3200" dirty="0">
                <a:latin typeface="Arial"/>
                <a:ea typeface="Arial"/>
                <a:cs typeface="Arial"/>
                <a:sym typeface="Arial"/>
              </a:rPr>
              <a:t>5)The post-repair mean transvalvular pressure gradient &lt; 10 mm Hg</a:t>
            </a:r>
            <a:endParaRPr sz="3200" dirty="0"/>
          </a:p>
          <a:p>
            <a:pPr marL="384048" lvl="0" indent="-276098" algn="l" rtl="0">
              <a:lnSpc>
                <a:spcPct val="94000"/>
              </a:lnSpc>
              <a:spcBef>
                <a:spcPts val="1200"/>
              </a:spcBef>
              <a:spcAft>
                <a:spcPts val="0"/>
              </a:spcAft>
              <a:buClr>
                <a:schemeClr val="dk2"/>
              </a:buClr>
              <a:buSzPct val="100000"/>
              <a:buNone/>
            </a:pPr>
            <a:endParaRPr dirty="0"/>
          </a:p>
        </p:txBody>
      </p:sp>
      <p:sp>
        <p:nvSpPr>
          <p:cNvPr id="5" name="TextBox 4">
            <a:extLst>
              <a:ext uri="{FF2B5EF4-FFF2-40B4-BE49-F238E27FC236}">
                <a16:creationId xmlns:a16="http://schemas.microsoft.com/office/drawing/2014/main" id="{AC901B9E-2FBA-8C41-AF49-A2200E32CD5C}"/>
              </a:ext>
            </a:extLst>
          </p:cNvPr>
          <p:cNvSpPr txBox="1"/>
          <p:nvPr/>
        </p:nvSpPr>
        <p:spPr>
          <a:xfrm>
            <a:off x="668216" y="6396335"/>
            <a:ext cx="11292672" cy="461665"/>
          </a:xfrm>
          <a:prstGeom prst="rect">
            <a:avLst/>
          </a:prstGeom>
          <a:noFill/>
        </p:spPr>
        <p:txBody>
          <a:bodyPr wrap="square">
            <a:spAutoFit/>
          </a:bodyPr>
          <a:lstStyle/>
          <a:p>
            <a:pPr algn="l"/>
            <a:r>
              <a:rPr lang="en-CA" sz="800" b="0" i="0" u="none" strike="noStrike" dirty="0" err="1">
                <a:solidFill>
                  <a:srgbClr val="000000"/>
                </a:solidFill>
                <a:effectLst/>
              </a:rPr>
              <a:t>Nicoara</a:t>
            </a:r>
            <a:r>
              <a:rPr lang="en-CA" sz="800" b="0" i="0" u="none" strike="noStrike" dirty="0">
                <a:solidFill>
                  <a:srgbClr val="000000"/>
                </a:solidFill>
                <a:effectLst/>
              </a:rPr>
              <a:t>, A., </a:t>
            </a:r>
            <a:r>
              <a:rPr lang="en-CA" sz="800" b="0" i="0" u="none" strike="noStrike" dirty="0" err="1">
                <a:solidFill>
                  <a:srgbClr val="000000"/>
                </a:solidFill>
                <a:effectLst/>
              </a:rPr>
              <a:t>Skubas</a:t>
            </a:r>
            <a:r>
              <a:rPr lang="en-CA" sz="800" b="0" i="0" u="none" strike="noStrike" dirty="0">
                <a:solidFill>
                  <a:srgbClr val="000000"/>
                </a:solidFill>
                <a:effectLst/>
              </a:rPr>
              <a:t>, N., Ad, N., Finley, A., Hahn, R. T., Mahmood, F., Mankad, S., Nyman, C. B., Pagani, F., Porter, T. R., Rehfeldt, K., Stone, M., Taylor, B., Vegas, A., Zimmerman, K. G., </a:t>
            </a:r>
            <a:r>
              <a:rPr lang="en-CA" sz="800" b="0" i="0" u="none" strike="noStrike" dirty="0" err="1">
                <a:solidFill>
                  <a:srgbClr val="000000"/>
                </a:solidFill>
                <a:effectLst/>
              </a:rPr>
              <a:t>Zoghbi</a:t>
            </a:r>
            <a:r>
              <a:rPr lang="en-CA" sz="800" b="0" i="0" u="none" strike="noStrike" dirty="0">
                <a:solidFill>
                  <a:srgbClr val="000000"/>
                </a:solidFill>
                <a:effectLst/>
              </a:rPr>
              <a:t>, W. A., &amp; Swaminathan, M. (2020). Guidelines for the Use of Transesophageal Echocardiography to Assist with Surgical Decision-Making in the Operating Room: A Surgery-Based Approach: From the American Society of Echocardiography in Collaboration with the Society of Cardiovascular Anesthesiologists and the Society of Thoracic Surgeons. </a:t>
            </a:r>
            <a:r>
              <a:rPr lang="en-CA" sz="800" b="0" i="1" u="none" strike="noStrike" dirty="0">
                <a:solidFill>
                  <a:srgbClr val="000000"/>
                </a:solidFill>
                <a:effectLst/>
              </a:rPr>
              <a:t>Journal of the American Society of Echocardiography</a:t>
            </a:r>
            <a:r>
              <a:rPr lang="en-CA" sz="800" b="0" i="0" u="none" strike="noStrike" dirty="0">
                <a:solidFill>
                  <a:srgbClr val="000000"/>
                </a:solidFill>
                <a:effectLst/>
              </a:rPr>
              <a:t>, </a:t>
            </a:r>
            <a:r>
              <a:rPr lang="en-CA" sz="800" b="0" i="1" u="none" strike="noStrike" dirty="0">
                <a:solidFill>
                  <a:srgbClr val="000000"/>
                </a:solidFill>
                <a:effectLst/>
              </a:rPr>
              <a:t>33</a:t>
            </a:r>
            <a:r>
              <a:rPr lang="en-CA" sz="800" b="0" i="0" u="none" strike="noStrike" dirty="0">
                <a:solidFill>
                  <a:srgbClr val="000000"/>
                </a:solidFill>
                <a:effectLst/>
              </a:rPr>
              <a:t>(6), 692–734. https://</a:t>
            </a:r>
            <a:r>
              <a:rPr lang="en-CA" sz="800" b="0" i="0" u="none" strike="noStrike" dirty="0" err="1">
                <a:solidFill>
                  <a:srgbClr val="000000"/>
                </a:solidFill>
                <a:effectLst/>
              </a:rPr>
              <a:t>doi.org</a:t>
            </a:r>
            <a:r>
              <a:rPr lang="en-CA" sz="800" b="0" i="0" u="none" strike="noStrike" dirty="0">
                <a:solidFill>
                  <a:srgbClr val="000000"/>
                </a:solidFill>
                <a:effectLst/>
              </a:rPr>
              <a:t>/10.1016/j.echo.2020.03.002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9943de4b9c_0_5"/>
          <p:cNvSpPr txBox="1">
            <a:spLocks noGrp="1"/>
          </p:cNvSpPr>
          <p:nvPr>
            <p:ph type="title"/>
          </p:nvPr>
        </p:nvSpPr>
        <p:spPr>
          <a:xfrm>
            <a:off x="1371600" y="685800"/>
            <a:ext cx="9601200" cy="14859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CA" dirty="0"/>
              <a:t>Sievers &amp; </a:t>
            </a:r>
            <a:r>
              <a:rPr lang="en-CA" dirty="0" err="1"/>
              <a:t>Schmidtke</a:t>
            </a:r>
            <a:endParaRPr dirty="0"/>
          </a:p>
        </p:txBody>
      </p:sp>
      <p:sp>
        <p:nvSpPr>
          <p:cNvPr id="5" name="TextBox 4">
            <a:extLst>
              <a:ext uri="{FF2B5EF4-FFF2-40B4-BE49-F238E27FC236}">
                <a16:creationId xmlns:a16="http://schemas.microsoft.com/office/drawing/2014/main" id="{D17C72BA-37D1-9247-9704-B6D397E48B20}"/>
              </a:ext>
            </a:extLst>
          </p:cNvPr>
          <p:cNvSpPr txBox="1"/>
          <p:nvPr/>
        </p:nvSpPr>
        <p:spPr>
          <a:xfrm>
            <a:off x="765900" y="6119336"/>
            <a:ext cx="6134100" cy="738664"/>
          </a:xfrm>
          <a:prstGeom prst="rect">
            <a:avLst/>
          </a:prstGeom>
          <a:noFill/>
        </p:spPr>
        <p:txBody>
          <a:bodyPr wrap="square">
            <a:spAutoFit/>
          </a:bodyPr>
          <a:lstStyle/>
          <a:p>
            <a:r>
              <a:rPr lang="en-CA" sz="1400" dirty="0">
                <a:effectLst/>
                <a:latin typeface="Times" pitchFamily="2" charset="0"/>
              </a:rPr>
              <a:t>Sievers HH, </a:t>
            </a:r>
            <a:r>
              <a:rPr lang="en-CA" sz="1400" dirty="0" err="1">
                <a:effectLst/>
                <a:latin typeface="Times" pitchFamily="2" charset="0"/>
              </a:rPr>
              <a:t>Schmidtke</a:t>
            </a:r>
            <a:r>
              <a:rPr lang="en-CA" sz="1400" dirty="0">
                <a:effectLst/>
                <a:latin typeface="Times" pitchFamily="2" charset="0"/>
              </a:rPr>
              <a:t> C. A classification system for the bicuspid aortic valve from 304 surgical specimens. </a:t>
            </a:r>
            <a:r>
              <a:rPr lang="en-CA" sz="1400" i="1" dirty="0">
                <a:effectLst/>
                <a:latin typeface="Times" pitchFamily="2" charset="0"/>
              </a:rPr>
              <a:t>J </a:t>
            </a:r>
            <a:r>
              <a:rPr lang="en-CA" sz="1400" i="1" dirty="0" err="1">
                <a:effectLst/>
                <a:latin typeface="Times" pitchFamily="2" charset="0"/>
              </a:rPr>
              <a:t>Thorac</a:t>
            </a:r>
            <a:r>
              <a:rPr lang="en-CA" sz="1400" i="1" dirty="0">
                <a:effectLst/>
                <a:latin typeface="Times" pitchFamily="2" charset="0"/>
              </a:rPr>
              <a:t> Cardiovasc Surg</a:t>
            </a:r>
            <a:r>
              <a:rPr lang="en-CA" sz="1400" dirty="0">
                <a:effectLst/>
                <a:latin typeface="Times" pitchFamily="2" charset="0"/>
              </a:rPr>
              <a:t>. 2007;133:1226–1233. </a:t>
            </a:r>
            <a:r>
              <a:rPr lang="en-CA" sz="1400" dirty="0" err="1">
                <a:effectLst/>
                <a:latin typeface="Times" pitchFamily="2" charset="0"/>
              </a:rPr>
              <a:t>doi</a:t>
            </a:r>
            <a:r>
              <a:rPr lang="en-CA" sz="1400" dirty="0">
                <a:effectLst/>
                <a:latin typeface="Times" pitchFamily="2" charset="0"/>
              </a:rPr>
              <a:t>: 10.1016/j.jtcvs.2007.01.039. </a:t>
            </a:r>
            <a:endParaRPr lang="en-CA" dirty="0"/>
          </a:p>
        </p:txBody>
      </p:sp>
      <p:sp>
        <p:nvSpPr>
          <p:cNvPr id="3" name="TextBox 2">
            <a:extLst>
              <a:ext uri="{FF2B5EF4-FFF2-40B4-BE49-F238E27FC236}">
                <a16:creationId xmlns:a16="http://schemas.microsoft.com/office/drawing/2014/main" id="{42DF10FE-68CD-BD47-9B78-C60C9378B82E}"/>
              </a:ext>
            </a:extLst>
          </p:cNvPr>
          <p:cNvSpPr txBox="1"/>
          <p:nvPr/>
        </p:nvSpPr>
        <p:spPr>
          <a:xfrm>
            <a:off x="1023257" y="1545771"/>
            <a:ext cx="10548257" cy="3077766"/>
          </a:xfrm>
          <a:prstGeom prst="rect">
            <a:avLst/>
          </a:prstGeom>
          <a:noFill/>
        </p:spPr>
        <p:txBody>
          <a:bodyPr wrap="square" rtlCol="0">
            <a:spAutoFit/>
          </a:bodyPr>
          <a:lstStyle/>
          <a:p>
            <a:pPr marL="285750" indent="-285750">
              <a:buFont typeface="Arial" panose="020B0604020202020204" pitchFamily="34" charset="0"/>
              <a:buChar char="•"/>
            </a:pPr>
            <a:r>
              <a:rPr lang="en-CA" sz="2000" dirty="0">
                <a:latin typeface="+mn-lt"/>
              </a:rPr>
              <a:t>S</a:t>
            </a:r>
            <a:r>
              <a:rPr lang="en-CA" sz="2000" dirty="0">
                <a:effectLst/>
                <a:latin typeface="+mn-lt"/>
              </a:rPr>
              <a:t>ingle-center retrospective analysis of BAVs operated on from 1999 to 2003. </a:t>
            </a:r>
          </a:p>
          <a:p>
            <a:pPr marL="285750" indent="-285750">
              <a:buFont typeface="Arial" panose="020B0604020202020204" pitchFamily="34" charset="0"/>
              <a:buChar char="•"/>
            </a:pPr>
            <a:endParaRPr lang="en-CA" sz="2000" dirty="0">
              <a:latin typeface="+mn-lt"/>
            </a:endParaRPr>
          </a:p>
          <a:p>
            <a:pPr marL="285750" indent="-285750">
              <a:buFont typeface="Arial" panose="020B0604020202020204" pitchFamily="34" charset="0"/>
              <a:buChar char="•"/>
            </a:pPr>
            <a:r>
              <a:rPr lang="en-US" sz="2000" dirty="0">
                <a:latin typeface="+mn-lt"/>
              </a:rPr>
              <a:t>304 Bicuspid Aortic Valve assessed retrospectively from surgical pathology data</a:t>
            </a:r>
          </a:p>
          <a:p>
            <a:pPr marL="285750" indent="-285750">
              <a:buFont typeface="Arial" panose="020B0604020202020204" pitchFamily="34" charset="0"/>
              <a:buChar char="•"/>
            </a:pPr>
            <a:endParaRPr lang="en-US" sz="2000" b="1" dirty="0">
              <a:latin typeface="+mn-lt"/>
            </a:endParaRPr>
          </a:p>
          <a:p>
            <a:pPr marL="285750" indent="-285750">
              <a:buFont typeface="Arial" panose="020B0604020202020204" pitchFamily="34" charset="0"/>
              <a:buChar char="•"/>
            </a:pPr>
            <a:r>
              <a:rPr lang="en-US" sz="2000" b="1" dirty="0">
                <a:latin typeface="+mn-lt"/>
              </a:rPr>
              <a:t>Commissures: </a:t>
            </a:r>
            <a:r>
              <a:rPr lang="en-CA" sz="2000" dirty="0">
                <a:effectLst/>
                <a:latin typeface="+mn-lt"/>
              </a:rPr>
              <a:t>is the space between the two coronet-shaped attachments of two adjacent cusps to the aortic wall normally not adhering to each other. </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b="1" dirty="0">
                <a:latin typeface="+mn-lt"/>
              </a:rPr>
              <a:t>Raphe: </a:t>
            </a:r>
            <a:r>
              <a:rPr lang="en-CA" sz="2000" dirty="0">
                <a:effectLst/>
                <a:latin typeface="+mn-lt"/>
              </a:rPr>
              <a:t>defines the </a:t>
            </a:r>
            <a:r>
              <a:rPr lang="en-CA" sz="2000" b="1" dirty="0">
                <a:effectLst/>
                <a:latin typeface="+mn-lt"/>
              </a:rPr>
              <a:t>conjoint</a:t>
            </a:r>
            <a:r>
              <a:rPr lang="en-CA" sz="2000" dirty="0">
                <a:effectLst/>
                <a:latin typeface="+mn-lt"/>
              </a:rPr>
              <a:t> or “</a:t>
            </a:r>
            <a:r>
              <a:rPr lang="en-CA" sz="2000" b="1" dirty="0">
                <a:effectLst/>
                <a:latin typeface="+mn-lt"/>
              </a:rPr>
              <a:t>fused</a:t>
            </a:r>
            <a:r>
              <a:rPr lang="en-CA" sz="2000" dirty="0">
                <a:effectLst/>
                <a:latin typeface="+mn-lt"/>
              </a:rPr>
              <a:t>” area of the two underdeveloped cusps turning into a malformed commissure be- tween both cusps </a:t>
            </a:r>
            <a:endParaRPr lang="en-CA" sz="2000" dirty="0">
              <a:latin typeface="+mn-lt"/>
            </a:endParaRPr>
          </a:p>
          <a:p>
            <a:pPr marL="285750" indent="-285750">
              <a:buFont typeface="Arial" panose="020B0604020202020204" pitchFamily="34" charset="0"/>
              <a:buChar char="•"/>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40"/>
          <p:cNvSpPr txBox="1">
            <a:spLocks noGrp="1"/>
          </p:cNvSpPr>
          <p:nvPr>
            <p:ph type="title"/>
          </p:nvPr>
        </p:nvSpPr>
        <p:spPr>
          <a:xfrm>
            <a:off x="673331" y="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sz="3200" u="sng" dirty="0"/>
              <a:t>Summary </a:t>
            </a:r>
            <a:endParaRPr sz="3200" u="sng" dirty="0"/>
          </a:p>
        </p:txBody>
      </p:sp>
      <p:sp>
        <p:nvSpPr>
          <p:cNvPr id="484" name="Google Shape;484;p40"/>
          <p:cNvSpPr txBox="1">
            <a:spLocks noGrp="1"/>
          </p:cNvSpPr>
          <p:nvPr>
            <p:ph type="body" idx="1"/>
          </p:nvPr>
        </p:nvSpPr>
        <p:spPr>
          <a:xfrm>
            <a:off x="465513" y="497725"/>
            <a:ext cx="11726487" cy="3581400"/>
          </a:xfrm>
          <a:prstGeom prst="rect">
            <a:avLst/>
          </a:prstGeom>
          <a:noFill/>
          <a:ln>
            <a:noFill/>
          </a:ln>
        </p:spPr>
        <p:txBody>
          <a:bodyPr spcFirstLastPara="1" wrap="square" lIns="91425" tIns="45700" rIns="91425" bIns="45700" anchor="t" anchorCtr="0">
            <a:noAutofit/>
          </a:bodyPr>
          <a:lstStyle/>
          <a:p>
            <a:pPr marL="384048" lvl="0" indent="-384048" algn="l" rtl="0">
              <a:lnSpc>
                <a:spcPct val="94000"/>
              </a:lnSpc>
              <a:spcBef>
                <a:spcPts val="0"/>
              </a:spcBef>
              <a:spcAft>
                <a:spcPts val="0"/>
              </a:spcAft>
              <a:buClr>
                <a:schemeClr val="dk2"/>
              </a:buClr>
              <a:buSzPts val="2000"/>
              <a:buChar char="■"/>
            </a:pPr>
            <a:r>
              <a:rPr lang="en-CA" sz="2400" dirty="0"/>
              <a:t>1.BAV nomenclature: Fused, 2 Sinus, Partial fused ( </a:t>
            </a:r>
            <a:r>
              <a:rPr lang="en-CA" sz="2400" dirty="0" err="1"/>
              <a:t>Forme</a:t>
            </a:r>
            <a:r>
              <a:rPr lang="en-CA" sz="2400" dirty="0"/>
              <a:t> fruste)</a:t>
            </a:r>
            <a:endParaRPr sz="2400" dirty="0"/>
          </a:p>
          <a:p>
            <a:pPr marL="384048" lvl="0" indent="-384048" algn="l" rtl="0">
              <a:lnSpc>
                <a:spcPct val="94000"/>
              </a:lnSpc>
              <a:spcBef>
                <a:spcPts val="1200"/>
              </a:spcBef>
              <a:spcAft>
                <a:spcPts val="0"/>
              </a:spcAft>
              <a:buClr>
                <a:schemeClr val="dk2"/>
              </a:buClr>
              <a:buSzPts val="2000"/>
              <a:buChar char="■"/>
            </a:pPr>
            <a:r>
              <a:rPr lang="en-CA" sz="2400" dirty="0"/>
              <a:t>2.BAV AR: TEE ECHO protocol </a:t>
            </a:r>
          </a:p>
          <a:p>
            <a:pPr marL="841248" lvl="1" indent="-384048">
              <a:spcBef>
                <a:spcPts val="1200"/>
              </a:spcBef>
              <a:buSzPts val="2000"/>
              <a:buChar char="■"/>
            </a:pPr>
            <a:r>
              <a:rPr lang="en-CA" dirty="0"/>
              <a:t>Aortic annulus</a:t>
            </a:r>
          </a:p>
          <a:p>
            <a:pPr marL="841248" lvl="1" indent="-384048">
              <a:spcBef>
                <a:spcPts val="1200"/>
              </a:spcBef>
              <a:buSzPts val="2000"/>
              <a:buChar char="■"/>
            </a:pPr>
            <a:r>
              <a:rPr lang="en-CA" dirty="0"/>
              <a:t>Effective height for </a:t>
            </a:r>
            <a:r>
              <a:rPr lang="en-CA" b="1" dirty="0"/>
              <a:t>each </a:t>
            </a:r>
            <a:r>
              <a:rPr lang="en-CA" dirty="0"/>
              <a:t>cusp</a:t>
            </a:r>
          </a:p>
          <a:p>
            <a:pPr marL="841248" lvl="1" indent="-384048">
              <a:spcBef>
                <a:spcPts val="1200"/>
              </a:spcBef>
              <a:buSzPts val="2000"/>
              <a:buChar char="■"/>
            </a:pPr>
            <a:r>
              <a:rPr lang="en-CA" dirty="0"/>
              <a:t>GH</a:t>
            </a:r>
          </a:p>
          <a:p>
            <a:pPr marL="841248" lvl="1" indent="-384048">
              <a:spcBef>
                <a:spcPts val="1200"/>
              </a:spcBef>
              <a:buSzPts val="2000"/>
              <a:buChar char="■"/>
            </a:pPr>
            <a:r>
              <a:rPr lang="en-CA" dirty="0" err="1"/>
              <a:t>cH</a:t>
            </a:r>
            <a:endParaRPr lang="en-CA" dirty="0"/>
          </a:p>
          <a:p>
            <a:pPr marL="841248" lvl="1" indent="-384048">
              <a:spcBef>
                <a:spcPts val="1200"/>
              </a:spcBef>
              <a:buSzPts val="2000"/>
              <a:buChar char="■"/>
            </a:pPr>
            <a:r>
              <a:rPr lang="en-CA" dirty="0"/>
              <a:t>Commissural angle</a:t>
            </a:r>
            <a:endParaRPr dirty="0"/>
          </a:p>
          <a:p>
            <a:pPr marL="384048" lvl="0" indent="-384048" algn="l" rtl="0">
              <a:lnSpc>
                <a:spcPct val="94000"/>
              </a:lnSpc>
              <a:spcBef>
                <a:spcPts val="1200"/>
              </a:spcBef>
              <a:spcAft>
                <a:spcPts val="0"/>
              </a:spcAft>
              <a:buClr>
                <a:schemeClr val="dk2"/>
              </a:buClr>
              <a:buSzPts val="2000"/>
              <a:buChar char="■"/>
            </a:pPr>
            <a:r>
              <a:rPr lang="en-CA" sz="2400" dirty="0"/>
              <a:t>3.Repair Post TEE</a:t>
            </a:r>
          </a:p>
          <a:p>
            <a:pPr marL="841248" lvl="1" indent="-384048">
              <a:spcBef>
                <a:spcPts val="1200"/>
              </a:spcBef>
              <a:buSzPts val="2000"/>
              <a:buChar char="■"/>
            </a:pPr>
            <a:r>
              <a:rPr lang="en-CA" dirty="0"/>
              <a:t>Minimal AR</a:t>
            </a:r>
          </a:p>
          <a:p>
            <a:pPr marL="841248" lvl="1" indent="-384048">
              <a:spcBef>
                <a:spcPts val="1200"/>
              </a:spcBef>
              <a:buSzPts val="2000"/>
              <a:buChar char="■"/>
            </a:pPr>
            <a:r>
              <a:rPr lang="en-CA" dirty="0" err="1"/>
              <a:t>eH</a:t>
            </a:r>
            <a:r>
              <a:rPr lang="en-CA" dirty="0"/>
              <a:t>&gt;9mm</a:t>
            </a:r>
          </a:p>
          <a:p>
            <a:pPr marL="841248" lvl="1" indent="-384048">
              <a:spcBef>
                <a:spcPts val="1200"/>
              </a:spcBef>
              <a:buSzPts val="2000"/>
              <a:buChar char="■"/>
            </a:pPr>
            <a:r>
              <a:rPr lang="en-CA" dirty="0" err="1"/>
              <a:t>cH</a:t>
            </a:r>
            <a:r>
              <a:rPr lang="en-CA" dirty="0"/>
              <a:t>&gt;4mm</a:t>
            </a:r>
          </a:p>
          <a:p>
            <a:pPr marL="841248" lvl="1" indent="-384048">
              <a:spcBef>
                <a:spcPts val="1200"/>
              </a:spcBef>
              <a:buSzPts val="2000"/>
              <a:buChar char="■"/>
            </a:pPr>
            <a:r>
              <a:rPr lang="en-CA" dirty="0"/>
              <a:t>Aortic annulus &lt;25mm</a:t>
            </a:r>
          </a:p>
          <a:p>
            <a:pPr marL="841248" lvl="1" indent="-384048">
              <a:spcBef>
                <a:spcPts val="1200"/>
              </a:spcBef>
              <a:buSzPts val="2000"/>
              <a:buChar char="■"/>
            </a:pPr>
            <a:r>
              <a:rPr lang="en-CA" dirty="0"/>
              <a:t>Valvular gradient &lt;10mmHg</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1"/>
          <p:cNvSpPr txBox="1">
            <a:spLocks noGrp="1"/>
          </p:cNvSpPr>
          <p:nvPr>
            <p:ph type="title"/>
          </p:nvPr>
        </p:nvSpPr>
        <p:spPr>
          <a:xfrm>
            <a:off x="1371600" y="685800"/>
            <a:ext cx="9601200" cy="1485900"/>
          </a:xfrm>
          <a:prstGeom prst="rect">
            <a:avLst/>
          </a:prstGeom>
          <a:noFill/>
          <a:ln>
            <a:noFill/>
          </a:ln>
        </p:spPr>
        <p:txBody>
          <a:bodyPr spcFirstLastPara="1" wrap="square" lIns="91425" tIns="45700" rIns="91425" bIns="45700" anchor="t" anchorCtr="0">
            <a:normAutofit/>
          </a:bodyPr>
          <a:lstStyle/>
          <a:p>
            <a:pPr marL="0" lvl="0" indent="0" algn="l" rtl="0">
              <a:lnSpc>
                <a:spcPct val="89000"/>
              </a:lnSpc>
              <a:spcBef>
                <a:spcPts val="0"/>
              </a:spcBef>
              <a:spcAft>
                <a:spcPts val="0"/>
              </a:spcAft>
              <a:buClr>
                <a:schemeClr val="dk2"/>
              </a:buClr>
              <a:buSzPts val="4400"/>
              <a:buFont typeface="Libre Franklin"/>
              <a:buNone/>
            </a:pPr>
            <a:r>
              <a:rPr lang="en-CA" dirty="0"/>
              <a:t>References</a:t>
            </a:r>
            <a:endParaRPr dirty="0"/>
          </a:p>
        </p:txBody>
      </p:sp>
      <p:sp>
        <p:nvSpPr>
          <p:cNvPr id="490" name="Google Shape;490;p41"/>
          <p:cNvSpPr txBox="1">
            <a:spLocks noGrp="1"/>
          </p:cNvSpPr>
          <p:nvPr>
            <p:ph type="body" idx="1"/>
          </p:nvPr>
        </p:nvSpPr>
        <p:spPr>
          <a:xfrm>
            <a:off x="870856" y="1428750"/>
            <a:ext cx="10798629" cy="5265964"/>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1800"/>
              <a:buChar char="■"/>
            </a:pPr>
            <a:r>
              <a:rPr lang="en-CA" sz="1000" dirty="0">
                <a:latin typeface="Arial"/>
                <a:ea typeface="Arial"/>
                <a:cs typeface="Arial"/>
                <a:sym typeface="Arial"/>
              </a:rPr>
              <a:t>1)</a:t>
            </a:r>
            <a:r>
              <a:rPr lang="en-CA" sz="1000" dirty="0">
                <a:solidFill>
                  <a:schemeClr val="dk1"/>
                </a:solidFill>
                <a:latin typeface="Arial"/>
                <a:ea typeface="Arial"/>
                <a:cs typeface="Arial"/>
                <a:sym typeface="Arial"/>
              </a:rPr>
              <a:t>Kong, W. K. F., Delgado, V., &amp; </a:t>
            </a:r>
            <a:r>
              <a:rPr lang="en-CA" sz="1000" dirty="0" err="1">
                <a:solidFill>
                  <a:schemeClr val="dk1"/>
                </a:solidFill>
                <a:latin typeface="Arial"/>
                <a:ea typeface="Arial"/>
                <a:cs typeface="Arial"/>
                <a:sym typeface="Arial"/>
              </a:rPr>
              <a:t>Bax</a:t>
            </a:r>
            <a:r>
              <a:rPr lang="en-CA" sz="1000" dirty="0">
                <a:solidFill>
                  <a:schemeClr val="dk1"/>
                </a:solidFill>
                <a:latin typeface="Arial"/>
                <a:ea typeface="Arial"/>
                <a:cs typeface="Arial"/>
                <a:sym typeface="Arial"/>
              </a:rPr>
              <a:t>, J. J. (2017). Bicuspid aortic valve: What to image in patients considered for transcatheter aortic valve replacement? </a:t>
            </a:r>
            <a:r>
              <a:rPr lang="en-CA" sz="1000" i="1" dirty="0">
                <a:solidFill>
                  <a:schemeClr val="dk1"/>
                </a:solidFill>
                <a:latin typeface="Arial"/>
                <a:ea typeface="Arial"/>
                <a:cs typeface="Arial"/>
                <a:sym typeface="Arial"/>
              </a:rPr>
              <a:t>Circulation: Cardiovascular Imaging</a:t>
            </a:r>
            <a:r>
              <a:rPr lang="en-CA" sz="1000" dirty="0">
                <a:solidFill>
                  <a:schemeClr val="dk1"/>
                </a:solidFill>
                <a:latin typeface="Arial"/>
                <a:ea typeface="Arial"/>
                <a:cs typeface="Arial"/>
                <a:sym typeface="Arial"/>
              </a:rPr>
              <a:t>, </a:t>
            </a:r>
            <a:r>
              <a:rPr lang="en-CA" sz="1000" i="1" dirty="0">
                <a:solidFill>
                  <a:schemeClr val="dk1"/>
                </a:solidFill>
                <a:latin typeface="Arial"/>
                <a:ea typeface="Arial"/>
                <a:cs typeface="Arial"/>
                <a:sym typeface="Arial"/>
              </a:rPr>
              <a:t>10</a:t>
            </a:r>
            <a:r>
              <a:rPr lang="en-CA" sz="1000" dirty="0">
                <a:solidFill>
                  <a:schemeClr val="dk1"/>
                </a:solidFill>
                <a:latin typeface="Arial"/>
                <a:ea typeface="Arial"/>
                <a:cs typeface="Arial"/>
                <a:sym typeface="Arial"/>
              </a:rPr>
              <a:t>(9). </a:t>
            </a:r>
            <a:r>
              <a:rPr lang="en-CA" sz="1000" dirty="0">
                <a:solidFill>
                  <a:schemeClr val="dk1"/>
                </a:solidFill>
                <a:latin typeface="Arial"/>
                <a:ea typeface="Arial"/>
                <a:cs typeface="Arial"/>
                <a:sym typeface="Arial"/>
                <a:hlinkClick r:id="rId3"/>
              </a:rPr>
              <a:t>https://doi.org/10.1161/CIRCIMAGING.117.005987</a:t>
            </a:r>
            <a:endParaRPr lang="en-CA" sz="1000" dirty="0">
              <a:solidFill>
                <a:schemeClr val="dk1"/>
              </a:solidFill>
              <a:latin typeface="Arial"/>
              <a:ea typeface="Arial"/>
              <a:cs typeface="Arial"/>
              <a:sym typeface="Arial"/>
            </a:endParaRPr>
          </a:p>
          <a:p>
            <a:pPr marL="384048" lvl="0" indent="-384048" algn="l" rtl="0">
              <a:lnSpc>
                <a:spcPct val="94000"/>
              </a:lnSpc>
              <a:spcBef>
                <a:spcPts val="0"/>
              </a:spcBef>
              <a:spcAft>
                <a:spcPts val="0"/>
              </a:spcAft>
              <a:buClr>
                <a:schemeClr val="dk2"/>
              </a:buClr>
              <a:buSzPts val="1800"/>
              <a:buChar char="■"/>
            </a:pPr>
            <a:endParaRPr lang="en-CA" sz="1000" dirty="0">
              <a:solidFill>
                <a:schemeClr val="dk1"/>
              </a:solidFill>
              <a:latin typeface="Arial"/>
              <a:ea typeface="Arial"/>
              <a:cs typeface="Arial"/>
              <a:sym typeface="Arial"/>
            </a:endParaRPr>
          </a:p>
          <a:p>
            <a:pPr marL="384048" indent="-384048">
              <a:spcBef>
                <a:spcPts val="0"/>
              </a:spcBef>
            </a:pPr>
            <a:r>
              <a:rPr lang="en-CA" sz="1000" dirty="0">
                <a:solidFill>
                  <a:schemeClr val="dk1"/>
                </a:solidFill>
                <a:latin typeface="Arial"/>
                <a:ea typeface="Arial"/>
                <a:cs typeface="Arial"/>
                <a:sym typeface="Arial"/>
              </a:rPr>
              <a:t>2) </a:t>
            </a:r>
            <a:r>
              <a:rPr lang="en-CA" sz="1000" dirty="0">
                <a:effectLst/>
                <a:latin typeface="Times" pitchFamily="2" charset="0"/>
              </a:rPr>
              <a:t>Sievers HH, </a:t>
            </a:r>
            <a:r>
              <a:rPr lang="en-CA" sz="1000" dirty="0" err="1">
                <a:effectLst/>
                <a:latin typeface="Times" pitchFamily="2" charset="0"/>
              </a:rPr>
              <a:t>Schmidtke</a:t>
            </a:r>
            <a:r>
              <a:rPr lang="en-CA" sz="1000" dirty="0">
                <a:effectLst/>
                <a:latin typeface="Times" pitchFamily="2" charset="0"/>
              </a:rPr>
              <a:t> C. A classification system for the bicuspid aortic valve from 304 surgical specimens. </a:t>
            </a:r>
            <a:r>
              <a:rPr lang="en-CA" sz="1000" i="1" dirty="0">
                <a:effectLst/>
                <a:latin typeface="Times" pitchFamily="2" charset="0"/>
              </a:rPr>
              <a:t>J </a:t>
            </a:r>
            <a:r>
              <a:rPr lang="en-CA" sz="1000" i="1" dirty="0" err="1">
                <a:effectLst/>
                <a:latin typeface="Times" pitchFamily="2" charset="0"/>
              </a:rPr>
              <a:t>Thorac</a:t>
            </a:r>
            <a:r>
              <a:rPr lang="en-CA" sz="1000" i="1" dirty="0">
                <a:effectLst/>
                <a:latin typeface="Times" pitchFamily="2" charset="0"/>
              </a:rPr>
              <a:t> Cardiovasc Surg</a:t>
            </a:r>
            <a:r>
              <a:rPr lang="en-CA" sz="1000" dirty="0">
                <a:effectLst/>
                <a:latin typeface="Times" pitchFamily="2" charset="0"/>
              </a:rPr>
              <a:t>. 2007;133:1226–1233. </a:t>
            </a:r>
            <a:r>
              <a:rPr lang="en-CA" sz="1000" dirty="0" err="1">
                <a:effectLst/>
                <a:latin typeface="Times" pitchFamily="2" charset="0"/>
              </a:rPr>
              <a:t>doi</a:t>
            </a:r>
            <a:r>
              <a:rPr lang="en-CA" sz="1000" dirty="0">
                <a:effectLst/>
                <a:latin typeface="Times" pitchFamily="2" charset="0"/>
              </a:rPr>
              <a:t>: 10.1016/j.jtcvs.2007.01.039. </a:t>
            </a:r>
          </a:p>
          <a:p>
            <a:pPr marL="384048" indent="-384048">
              <a:spcBef>
                <a:spcPts val="0"/>
              </a:spcBef>
            </a:pPr>
            <a:endParaRPr lang="en-CA" sz="1000" dirty="0">
              <a:effectLst/>
              <a:latin typeface="Times" pitchFamily="2" charset="0"/>
            </a:endParaRPr>
          </a:p>
          <a:p>
            <a:pPr marL="384048" indent="-384048">
              <a:spcBef>
                <a:spcPts val="0"/>
              </a:spcBef>
            </a:pPr>
            <a:r>
              <a:rPr lang="en-CA" sz="1000" dirty="0"/>
              <a:t>3)</a:t>
            </a:r>
            <a:r>
              <a:rPr lang="en-CA" sz="1000" b="0" i="0" u="none" strike="noStrike" dirty="0">
                <a:solidFill>
                  <a:srgbClr val="000000"/>
                </a:solidFill>
                <a:effectLst/>
              </a:rPr>
              <a:t> Sievers, H. H. (2021). The bicuspid aortic valve complex: Still a mystery. In </a:t>
            </a:r>
            <a:r>
              <a:rPr lang="en-CA" sz="1000" b="0" i="1" u="none" strike="noStrike" dirty="0">
                <a:solidFill>
                  <a:srgbClr val="000000"/>
                </a:solidFill>
                <a:effectLst/>
              </a:rPr>
              <a:t>European Journal of Cardio-thoracic Surgery</a:t>
            </a:r>
            <a:r>
              <a:rPr lang="en-CA" sz="1000" b="0" i="0" u="none" strike="noStrike" dirty="0">
                <a:solidFill>
                  <a:srgbClr val="000000"/>
                </a:solidFill>
                <a:effectLst/>
              </a:rPr>
              <a:t> (Vol. 60, Issue 3, pp. 479–480). European Association for Cardio-Thoracic Surgery. </a:t>
            </a:r>
            <a:r>
              <a:rPr lang="en-CA" sz="1000" b="0" i="0" u="none" strike="noStrike" dirty="0">
                <a:solidFill>
                  <a:srgbClr val="000000"/>
                </a:solidFill>
                <a:effectLst/>
                <a:hlinkClick r:id="rId4"/>
              </a:rPr>
              <a:t>https://doi.org/10.1093/ejcts/ezab073</a:t>
            </a:r>
            <a:endParaRPr lang="en-CA" sz="1000" b="0" i="0" u="none" strike="noStrike" dirty="0">
              <a:solidFill>
                <a:srgbClr val="000000"/>
              </a:solidFill>
              <a:effectLst/>
            </a:endParaRPr>
          </a:p>
          <a:p>
            <a:pPr marL="384048" indent="-384048">
              <a:spcBef>
                <a:spcPts val="0"/>
              </a:spcBef>
            </a:pPr>
            <a:endParaRPr lang="en-CA" sz="1000" b="0" i="0" u="none" strike="noStrike" dirty="0">
              <a:solidFill>
                <a:srgbClr val="000000"/>
              </a:solidFill>
              <a:effectLst/>
            </a:endParaRPr>
          </a:p>
          <a:p>
            <a:pPr marL="384048" indent="-384048">
              <a:spcBef>
                <a:spcPts val="0"/>
              </a:spcBef>
            </a:pPr>
            <a:r>
              <a:rPr lang="en-CA" sz="1000" dirty="0">
                <a:solidFill>
                  <a:srgbClr val="000000"/>
                </a:solidFill>
              </a:rPr>
              <a:t>4)</a:t>
            </a:r>
            <a:r>
              <a:rPr lang="en-CA" sz="1000" b="0" i="0" u="none" strike="noStrike" dirty="0">
                <a:solidFill>
                  <a:srgbClr val="000000"/>
                </a:solidFill>
                <a:effectLst/>
              </a:rPr>
              <a:t> Schneider, U., Hofmann, C., </a:t>
            </a:r>
            <a:r>
              <a:rPr lang="en-CA" sz="1000" b="0" i="0" u="none" strike="noStrike" dirty="0" err="1">
                <a:solidFill>
                  <a:srgbClr val="000000"/>
                </a:solidFill>
                <a:effectLst/>
              </a:rPr>
              <a:t>Schöpe</a:t>
            </a:r>
            <a:r>
              <a:rPr lang="en-CA" sz="1000" b="0" i="0" u="none" strike="noStrike" dirty="0">
                <a:solidFill>
                  <a:srgbClr val="000000"/>
                </a:solidFill>
                <a:effectLst/>
              </a:rPr>
              <a:t>, J., </a:t>
            </a:r>
            <a:r>
              <a:rPr lang="en-CA" sz="1000" b="0" i="0" u="none" strike="noStrike" dirty="0" err="1">
                <a:solidFill>
                  <a:srgbClr val="000000"/>
                </a:solidFill>
                <a:effectLst/>
              </a:rPr>
              <a:t>Niewald</a:t>
            </a:r>
            <a:r>
              <a:rPr lang="en-CA" sz="1000" b="0" i="0" u="none" strike="noStrike" dirty="0">
                <a:solidFill>
                  <a:srgbClr val="000000"/>
                </a:solidFill>
                <a:effectLst/>
              </a:rPr>
              <a:t>, A. K., </a:t>
            </a:r>
            <a:r>
              <a:rPr lang="en-CA" sz="1000" b="0" i="0" u="none" strike="noStrike" dirty="0" err="1">
                <a:solidFill>
                  <a:srgbClr val="000000"/>
                </a:solidFill>
                <a:effectLst/>
              </a:rPr>
              <a:t>Giebels</a:t>
            </a:r>
            <a:r>
              <a:rPr lang="en-CA" sz="1000" b="0" i="0" u="none" strike="noStrike" dirty="0">
                <a:solidFill>
                  <a:srgbClr val="000000"/>
                </a:solidFill>
                <a:effectLst/>
              </a:rPr>
              <a:t>, C., </a:t>
            </a:r>
            <a:r>
              <a:rPr lang="en-CA" sz="1000" b="0" i="0" u="none" strike="noStrike" dirty="0" err="1">
                <a:solidFill>
                  <a:srgbClr val="000000"/>
                </a:solidFill>
                <a:effectLst/>
              </a:rPr>
              <a:t>Karliova</a:t>
            </a:r>
            <a:r>
              <a:rPr lang="en-CA" sz="1000" b="0" i="0" u="none" strike="noStrike" dirty="0">
                <a:solidFill>
                  <a:srgbClr val="000000"/>
                </a:solidFill>
                <a:effectLst/>
              </a:rPr>
              <a:t>, I., &amp; Schäfers, H. J. (2020). Long-term Results of Differentiated Anatomic Reconstruction of Bicuspid Aortic Valves. </a:t>
            </a:r>
            <a:r>
              <a:rPr lang="en-CA" sz="1000" b="0" i="1" u="none" strike="noStrike" dirty="0">
                <a:solidFill>
                  <a:srgbClr val="000000"/>
                </a:solidFill>
                <a:effectLst/>
              </a:rPr>
              <a:t>JAMA Cardiology</a:t>
            </a:r>
            <a:r>
              <a:rPr lang="en-CA" sz="1000" b="0" i="0" u="none" strike="noStrike" dirty="0">
                <a:solidFill>
                  <a:srgbClr val="000000"/>
                </a:solidFill>
                <a:effectLst/>
              </a:rPr>
              <a:t>, </a:t>
            </a:r>
            <a:r>
              <a:rPr lang="en-CA" sz="1000" b="0" i="1" u="none" strike="noStrike" dirty="0">
                <a:solidFill>
                  <a:srgbClr val="000000"/>
                </a:solidFill>
                <a:effectLst/>
              </a:rPr>
              <a:t>5</a:t>
            </a:r>
            <a:r>
              <a:rPr lang="en-CA" sz="1000" b="0" i="0" u="none" strike="noStrike" dirty="0">
                <a:solidFill>
                  <a:srgbClr val="000000"/>
                </a:solidFill>
                <a:effectLst/>
              </a:rPr>
              <a:t>(12), 1366–1373. </a:t>
            </a:r>
            <a:r>
              <a:rPr lang="en-CA" sz="1000" b="0" i="0" u="none" strike="noStrike" dirty="0">
                <a:solidFill>
                  <a:srgbClr val="000000"/>
                </a:solidFill>
                <a:effectLst/>
                <a:hlinkClick r:id="rId5"/>
              </a:rPr>
              <a:t>https://doi.org/10.1001/jamacardio.2020.3749</a:t>
            </a:r>
            <a:endParaRPr lang="en-CA" sz="1000" b="0" i="0" u="none" strike="noStrike" dirty="0">
              <a:solidFill>
                <a:srgbClr val="000000"/>
              </a:solidFill>
              <a:effectLst/>
            </a:endParaRPr>
          </a:p>
          <a:p>
            <a:pPr marL="384048" indent="-384048">
              <a:spcBef>
                <a:spcPts val="0"/>
              </a:spcBef>
            </a:pPr>
            <a:endParaRPr lang="en-CA" sz="1000" b="0" i="0" u="none" strike="noStrike" dirty="0">
              <a:solidFill>
                <a:srgbClr val="000000"/>
              </a:solidFill>
              <a:effectLst/>
            </a:endParaRPr>
          </a:p>
          <a:p>
            <a:pPr marL="384048" indent="-384048">
              <a:spcBef>
                <a:spcPts val="0"/>
              </a:spcBef>
            </a:pPr>
            <a:r>
              <a:rPr lang="en-CA" sz="1000" dirty="0">
                <a:solidFill>
                  <a:srgbClr val="000000"/>
                </a:solidFill>
              </a:rPr>
              <a:t>5)</a:t>
            </a:r>
            <a:r>
              <a:rPr lang="en-CA" sz="1000" dirty="0">
                <a:latin typeface="Arial"/>
                <a:ea typeface="Arial"/>
                <a:cs typeface="Arial"/>
                <a:sym typeface="Arial"/>
              </a:rPr>
              <a:t> </a:t>
            </a:r>
            <a:r>
              <a:rPr lang="en-CA" sz="1000" dirty="0" err="1">
                <a:latin typeface="Arial"/>
                <a:ea typeface="Arial"/>
                <a:cs typeface="Arial"/>
                <a:sym typeface="Arial"/>
              </a:rPr>
              <a:t>Berrebi</a:t>
            </a:r>
            <a:r>
              <a:rPr lang="en-CA" sz="1000" dirty="0">
                <a:latin typeface="Arial"/>
                <a:ea typeface="Arial"/>
                <a:cs typeface="Arial"/>
                <a:sym typeface="Arial"/>
              </a:rPr>
              <a:t> A, </a:t>
            </a:r>
            <a:r>
              <a:rPr lang="en-CA" sz="1000" dirty="0" err="1">
                <a:latin typeface="Arial"/>
                <a:ea typeface="Arial"/>
                <a:cs typeface="Arial"/>
                <a:sym typeface="Arial"/>
              </a:rPr>
              <a:t>Monin</a:t>
            </a:r>
            <a:r>
              <a:rPr lang="en-CA" sz="1000" dirty="0">
                <a:latin typeface="Arial"/>
                <a:ea typeface="Arial"/>
                <a:cs typeface="Arial"/>
                <a:sym typeface="Arial"/>
              </a:rPr>
              <a:t> JL, </a:t>
            </a:r>
            <a:r>
              <a:rPr lang="en-CA" sz="1000" dirty="0" err="1">
                <a:latin typeface="Arial"/>
                <a:ea typeface="Arial"/>
                <a:cs typeface="Arial"/>
                <a:sym typeface="Arial"/>
              </a:rPr>
              <a:t>Lansac</a:t>
            </a:r>
            <a:r>
              <a:rPr lang="en-CA" sz="1000" dirty="0">
                <a:latin typeface="Arial"/>
                <a:ea typeface="Arial"/>
                <a:cs typeface="Arial"/>
                <a:sym typeface="Arial"/>
              </a:rPr>
              <a:t> E. Systematic echocardiographic assessment of aortic regurgitation— what should the surgeon know for aortic valve repair? Ann </a:t>
            </a:r>
            <a:r>
              <a:rPr lang="en-CA" sz="1000" dirty="0" err="1">
                <a:latin typeface="Arial"/>
                <a:ea typeface="Arial"/>
                <a:cs typeface="Arial"/>
                <a:sym typeface="Arial"/>
              </a:rPr>
              <a:t>Cardiothorac</a:t>
            </a:r>
            <a:r>
              <a:rPr lang="en-CA" sz="1000" dirty="0">
                <a:latin typeface="Arial"/>
                <a:ea typeface="Arial"/>
                <a:cs typeface="Arial"/>
                <a:sym typeface="Arial"/>
              </a:rPr>
              <a:t> Surg 2019;8(3):331-341. </a:t>
            </a:r>
            <a:r>
              <a:rPr lang="en-CA" sz="1000" dirty="0" err="1">
                <a:latin typeface="Arial"/>
                <a:ea typeface="Arial"/>
                <a:cs typeface="Arial"/>
                <a:sym typeface="Arial"/>
              </a:rPr>
              <a:t>doi</a:t>
            </a:r>
            <a:r>
              <a:rPr lang="en-CA" sz="1000" dirty="0">
                <a:latin typeface="Arial"/>
                <a:ea typeface="Arial"/>
                <a:cs typeface="Arial"/>
                <a:sym typeface="Arial"/>
              </a:rPr>
              <a:t>: 10.21037/ acs.2019.05.15 </a:t>
            </a:r>
          </a:p>
          <a:p>
            <a:pPr marL="384048" indent="-384048">
              <a:spcBef>
                <a:spcPts val="0"/>
              </a:spcBef>
            </a:pPr>
            <a:endParaRPr lang="en-CA" sz="1000" dirty="0">
              <a:latin typeface="Arial"/>
              <a:ea typeface="Arial"/>
              <a:cs typeface="Arial"/>
              <a:sym typeface="Arial"/>
            </a:endParaRPr>
          </a:p>
          <a:p>
            <a:pPr marL="384048" indent="-384048">
              <a:spcBef>
                <a:spcPts val="0"/>
              </a:spcBef>
            </a:pPr>
            <a:r>
              <a:rPr lang="en-CA" sz="1000" dirty="0">
                <a:latin typeface="Arial"/>
                <a:ea typeface="Arial"/>
                <a:cs typeface="Arial"/>
                <a:sym typeface="Arial"/>
              </a:rPr>
              <a:t>6)</a:t>
            </a:r>
            <a:r>
              <a:rPr lang="en-CA" sz="1000" b="0" i="0" u="none" strike="noStrike" dirty="0">
                <a:solidFill>
                  <a:srgbClr val="000000"/>
                </a:solidFill>
                <a:effectLst/>
              </a:rPr>
              <a:t> Schneider, U., &amp; Schäfers, H. J. (2017). Repair of the Bicuspid Aortic Valve. </a:t>
            </a:r>
            <a:r>
              <a:rPr lang="en-CA" sz="1000" b="0" i="1" u="none" strike="noStrike" dirty="0">
                <a:solidFill>
                  <a:srgbClr val="000000"/>
                </a:solidFill>
                <a:effectLst/>
              </a:rPr>
              <a:t>Operative Techniques in Thoracic and Cardiovascular Surgery</a:t>
            </a:r>
            <a:r>
              <a:rPr lang="en-CA" sz="1000" b="0" i="0" u="none" strike="noStrike" dirty="0">
                <a:solidFill>
                  <a:srgbClr val="000000"/>
                </a:solidFill>
                <a:effectLst/>
              </a:rPr>
              <a:t>, </a:t>
            </a:r>
            <a:r>
              <a:rPr lang="en-CA" sz="1000" b="0" i="1" u="none" strike="noStrike" dirty="0">
                <a:solidFill>
                  <a:srgbClr val="000000"/>
                </a:solidFill>
                <a:effectLst/>
              </a:rPr>
              <a:t>22</a:t>
            </a:r>
            <a:r>
              <a:rPr lang="en-CA" sz="1000" b="0" i="0" u="none" strike="noStrike" dirty="0">
                <a:solidFill>
                  <a:srgbClr val="000000"/>
                </a:solidFill>
                <a:effectLst/>
              </a:rPr>
              <a:t>(2), 91–109. </a:t>
            </a:r>
            <a:r>
              <a:rPr lang="en-CA" sz="1000" b="0" i="0" u="none" strike="noStrike" dirty="0">
                <a:solidFill>
                  <a:srgbClr val="000000"/>
                </a:solidFill>
                <a:effectLst/>
                <a:hlinkClick r:id="rId6"/>
              </a:rPr>
              <a:t>https://doi.org/10.1053/j.optechstcvs.2018.02.003</a:t>
            </a:r>
            <a:endParaRPr lang="en-CA" sz="1000" b="0" i="0" u="none" strike="noStrike" dirty="0">
              <a:solidFill>
                <a:srgbClr val="000000"/>
              </a:solidFill>
              <a:effectLst/>
            </a:endParaRPr>
          </a:p>
          <a:p>
            <a:pPr marL="0" indent="0">
              <a:spcBef>
                <a:spcPts val="0"/>
              </a:spcBef>
              <a:buNone/>
            </a:pPr>
            <a:endParaRPr lang="en-CA" sz="1000" b="0" i="0" u="none" strike="noStrike" dirty="0">
              <a:solidFill>
                <a:srgbClr val="000000"/>
              </a:solidFill>
              <a:effectLst/>
            </a:endParaRPr>
          </a:p>
          <a:p>
            <a:pPr marL="384048" indent="-384048">
              <a:spcBef>
                <a:spcPts val="0"/>
              </a:spcBef>
            </a:pPr>
            <a:r>
              <a:rPr lang="en-CA" sz="800" dirty="0">
                <a:latin typeface="Arial"/>
                <a:ea typeface="Arial"/>
                <a:cs typeface="Arial"/>
                <a:sym typeface="Arial"/>
              </a:rPr>
              <a:t>7)</a:t>
            </a:r>
            <a:r>
              <a:rPr lang="en-CA" sz="800" b="0" i="0" u="none" strike="noStrike" dirty="0">
                <a:solidFill>
                  <a:srgbClr val="000000"/>
                </a:solidFill>
                <a:effectLst/>
              </a:rPr>
              <a:t> </a:t>
            </a:r>
            <a:r>
              <a:rPr lang="en-CA" sz="800" b="0" i="0" u="none" strike="noStrike" dirty="0" err="1">
                <a:solidFill>
                  <a:srgbClr val="000000"/>
                </a:solidFill>
                <a:effectLst/>
              </a:rPr>
              <a:t>Nicoara</a:t>
            </a:r>
            <a:r>
              <a:rPr lang="en-CA" sz="800" b="0" i="0" u="none" strike="noStrike" dirty="0">
                <a:solidFill>
                  <a:srgbClr val="000000"/>
                </a:solidFill>
                <a:effectLst/>
              </a:rPr>
              <a:t>, A., </a:t>
            </a:r>
            <a:r>
              <a:rPr lang="en-CA" sz="800" b="0" i="0" u="none" strike="noStrike" dirty="0" err="1">
                <a:solidFill>
                  <a:srgbClr val="000000"/>
                </a:solidFill>
                <a:effectLst/>
              </a:rPr>
              <a:t>Skubas</a:t>
            </a:r>
            <a:r>
              <a:rPr lang="en-CA" sz="800" b="0" i="0" u="none" strike="noStrike" dirty="0">
                <a:solidFill>
                  <a:srgbClr val="000000"/>
                </a:solidFill>
                <a:effectLst/>
              </a:rPr>
              <a:t>, N., Ad, N., Finley, A., Hahn, R. T., Mahmood, F., Mankad, S., Nyman, C. B., Pagani, F., Porter, T. R., Rehfeldt, K., Stone, M., Taylor, B., Vegas, A., Zimmerman, K. G., </a:t>
            </a:r>
            <a:r>
              <a:rPr lang="en-CA" sz="800" b="0" i="0" u="none" strike="noStrike" dirty="0" err="1">
                <a:solidFill>
                  <a:srgbClr val="000000"/>
                </a:solidFill>
                <a:effectLst/>
              </a:rPr>
              <a:t>Zoghbi</a:t>
            </a:r>
            <a:r>
              <a:rPr lang="en-CA" sz="800" b="0" i="0" u="none" strike="noStrike" dirty="0">
                <a:solidFill>
                  <a:srgbClr val="000000"/>
                </a:solidFill>
                <a:effectLst/>
              </a:rPr>
              <a:t>, W. A., &amp; Swaminathan, M. (2020). Guidelines for the Use of Transesophageal Echocardiography to Assist with Surgical Decision-Making in the Operating Room: A Surgery-Based Approach: From the American Society of Echocardiography in Collaboration with the Society of Cardiovascular Anesthesiologists and the Society of Thoracic Surgeons. </a:t>
            </a:r>
            <a:r>
              <a:rPr lang="en-CA" sz="800" b="0" i="1" u="none" strike="noStrike" dirty="0">
                <a:solidFill>
                  <a:srgbClr val="000000"/>
                </a:solidFill>
                <a:effectLst/>
              </a:rPr>
              <a:t>Journal of the American Society of Echocardiography</a:t>
            </a:r>
            <a:r>
              <a:rPr lang="en-CA" sz="800" b="0" i="0" u="none" strike="noStrike" dirty="0">
                <a:solidFill>
                  <a:srgbClr val="000000"/>
                </a:solidFill>
                <a:effectLst/>
              </a:rPr>
              <a:t>, </a:t>
            </a:r>
            <a:r>
              <a:rPr lang="en-CA" sz="800" b="0" i="1" u="none" strike="noStrike" dirty="0">
                <a:solidFill>
                  <a:srgbClr val="000000"/>
                </a:solidFill>
                <a:effectLst/>
              </a:rPr>
              <a:t>33</a:t>
            </a:r>
            <a:r>
              <a:rPr lang="en-CA" sz="800" b="0" i="0" u="none" strike="noStrike" dirty="0">
                <a:solidFill>
                  <a:srgbClr val="000000"/>
                </a:solidFill>
                <a:effectLst/>
              </a:rPr>
              <a:t>(6), 692–734. https://</a:t>
            </a:r>
            <a:r>
              <a:rPr lang="en-CA" sz="800" b="0" i="0" u="none" strike="noStrike" dirty="0" err="1">
                <a:solidFill>
                  <a:srgbClr val="000000"/>
                </a:solidFill>
                <a:effectLst/>
              </a:rPr>
              <a:t>doi.org</a:t>
            </a:r>
            <a:r>
              <a:rPr lang="en-CA" sz="800" b="0" i="0" u="none" strike="noStrike" dirty="0">
                <a:solidFill>
                  <a:srgbClr val="000000"/>
                </a:solidFill>
                <a:effectLst/>
              </a:rPr>
              <a:t>/10.1016/j.echo.2020.03.002</a:t>
            </a:r>
          </a:p>
          <a:p>
            <a:pPr marL="384048" indent="-384048">
              <a:spcBef>
                <a:spcPts val="0"/>
              </a:spcBef>
            </a:pPr>
            <a:endParaRPr sz="1800" dirty="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7"/>
        <p:cNvGrpSpPr/>
        <p:nvPr/>
      </p:nvGrpSpPr>
      <p:grpSpPr>
        <a:xfrm>
          <a:off x="0" y="0"/>
          <a:ext cx="0" cy="0"/>
          <a:chOff x="0" y="0"/>
          <a:chExt cx="0" cy="0"/>
        </a:xfrm>
      </p:grpSpPr>
      <p:sp>
        <p:nvSpPr>
          <p:cNvPr id="139" name="Google Shape;139;p3"/>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 name="Google Shape;140;p3"/>
          <p:cNvPicPr preferRelativeResize="0"/>
          <p:nvPr/>
        </p:nvPicPr>
        <p:blipFill rotWithShape="1">
          <a:blip r:embed="rId3">
            <a:alphaModFix/>
          </a:blip>
          <a:srcRect/>
          <a:stretch/>
        </p:blipFill>
        <p:spPr>
          <a:xfrm>
            <a:off x="1023561" y="1354592"/>
            <a:ext cx="6517065" cy="3828775"/>
          </a:xfrm>
          <a:prstGeom prst="rect">
            <a:avLst/>
          </a:prstGeom>
          <a:noFill/>
          <a:ln>
            <a:noFill/>
          </a:ln>
        </p:spPr>
      </p:pic>
      <p:sp>
        <p:nvSpPr>
          <p:cNvPr id="141" name="Google Shape;141;p3"/>
          <p:cNvSpPr txBox="1">
            <a:spLocks noGrp="1"/>
          </p:cNvSpPr>
          <p:nvPr>
            <p:ph type="body" idx="1"/>
          </p:nvPr>
        </p:nvSpPr>
        <p:spPr>
          <a:xfrm>
            <a:off x="7540626" y="729342"/>
            <a:ext cx="3656419" cy="5138057"/>
          </a:xfrm>
          <a:prstGeom prst="rect">
            <a:avLst/>
          </a:prstGeom>
          <a:noFill/>
          <a:ln>
            <a:noFill/>
          </a:ln>
        </p:spPr>
        <p:txBody>
          <a:bodyPr spcFirstLastPara="1" wrap="square" lIns="91425" tIns="45700" rIns="91425" bIns="45700" anchor="t" anchorCtr="0">
            <a:normAutofit/>
          </a:bodyPr>
          <a:lstStyle/>
          <a:p>
            <a:pPr marL="384048" lvl="0" indent="-384048" algn="l" rtl="0">
              <a:lnSpc>
                <a:spcPct val="94000"/>
              </a:lnSpc>
              <a:spcBef>
                <a:spcPts val="0"/>
              </a:spcBef>
              <a:spcAft>
                <a:spcPts val="0"/>
              </a:spcAft>
              <a:buClr>
                <a:schemeClr val="dk2"/>
              </a:buClr>
              <a:buSzPts val="2000"/>
              <a:buChar char="■"/>
            </a:pPr>
            <a:r>
              <a:rPr lang="en-CA" dirty="0"/>
              <a:t>Lacks recognition of partial fusions ( </a:t>
            </a:r>
            <a:r>
              <a:rPr lang="en-CA" dirty="0" err="1"/>
              <a:t>Forme</a:t>
            </a:r>
            <a:r>
              <a:rPr lang="en-CA" dirty="0"/>
              <a:t> fruste)</a:t>
            </a:r>
          </a:p>
          <a:p>
            <a:pPr marL="384048" lvl="0" indent="-384048" algn="l" rtl="0">
              <a:lnSpc>
                <a:spcPct val="94000"/>
              </a:lnSpc>
              <a:spcBef>
                <a:spcPts val="0"/>
              </a:spcBef>
              <a:spcAft>
                <a:spcPts val="0"/>
              </a:spcAft>
              <a:buClr>
                <a:schemeClr val="dk2"/>
              </a:buClr>
              <a:buSzPts val="2000"/>
              <a:buChar char="■"/>
            </a:pPr>
            <a:endParaRPr lang="en-CA" dirty="0"/>
          </a:p>
          <a:p>
            <a:pPr marL="0" lvl="0" indent="0" algn="l" rtl="0">
              <a:lnSpc>
                <a:spcPct val="94000"/>
              </a:lnSpc>
              <a:spcBef>
                <a:spcPts val="0"/>
              </a:spcBef>
              <a:spcAft>
                <a:spcPts val="0"/>
              </a:spcAft>
              <a:buClr>
                <a:schemeClr val="dk2"/>
              </a:buClr>
              <a:buSzPts val="2000"/>
              <a:buNone/>
            </a:pPr>
            <a:endParaRPr dirty="0"/>
          </a:p>
          <a:p>
            <a:pPr marL="384048" lvl="0" indent="-384048" algn="l" rtl="0">
              <a:lnSpc>
                <a:spcPct val="94000"/>
              </a:lnSpc>
              <a:spcBef>
                <a:spcPts val="1200"/>
              </a:spcBef>
              <a:spcAft>
                <a:spcPts val="0"/>
              </a:spcAft>
              <a:buClr>
                <a:schemeClr val="dk2"/>
              </a:buClr>
              <a:buSzPts val="2000"/>
              <a:buChar char="■"/>
            </a:pPr>
            <a:r>
              <a:rPr lang="en-CA" dirty="0"/>
              <a:t>Lacks recognition of Fused BAV with no raphe and 3 sinus</a:t>
            </a:r>
          </a:p>
          <a:p>
            <a:pPr marL="0" lvl="0" indent="0" algn="l" rtl="0">
              <a:lnSpc>
                <a:spcPct val="94000"/>
              </a:lnSpc>
              <a:spcBef>
                <a:spcPts val="1200"/>
              </a:spcBef>
              <a:spcAft>
                <a:spcPts val="0"/>
              </a:spcAft>
              <a:buClr>
                <a:schemeClr val="dk2"/>
              </a:buClr>
              <a:buSzPts val="2000"/>
              <a:buNone/>
            </a:pPr>
            <a:endParaRPr lang="en-CA" dirty="0"/>
          </a:p>
          <a:p>
            <a:pPr marL="384048" lvl="0" indent="-384048" algn="l" rtl="0">
              <a:lnSpc>
                <a:spcPct val="94000"/>
              </a:lnSpc>
              <a:spcBef>
                <a:spcPts val="1200"/>
              </a:spcBef>
              <a:spcAft>
                <a:spcPts val="0"/>
              </a:spcAft>
              <a:buClr>
                <a:schemeClr val="dk2"/>
              </a:buClr>
              <a:buSzPts val="2000"/>
              <a:buChar char="■"/>
            </a:pPr>
            <a:r>
              <a:rPr lang="en-CA" dirty="0"/>
              <a:t>Lacks pre repair symmetry </a:t>
            </a:r>
          </a:p>
          <a:p>
            <a:pPr marL="0" lvl="0" indent="0" algn="l" rtl="0">
              <a:lnSpc>
                <a:spcPct val="94000"/>
              </a:lnSpc>
              <a:spcBef>
                <a:spcPts val="1200"/>
              </a:spcBef>
              <a:spcAft>
                <a:spcPts val="0"/>
              </a:spcAft>
              <a:buClr>
                <a:schemeClr val="dk2"/>
              </a:buClr>
              <a:buSzPts val="2000"/>
              <a:buNone/>
            </a:pPr>
            <a:endParaRPr lang="en-CA" dirty="0"/>
          </a:p>
          <a:p>
            <a:pPr marL="384048" lvl="0" indent="-384048" algn="l" rtl="0">
              <a:lnSpc>
                <a:spcPct val="94000"/>
              </a:lnSpc>
              <a:spcBef>
                <a:spcPts val="1200"/>
              </a:spcBef>
              <a:spcAft>
                <a:spcPts val="0"/>
              </a:spcAft>
              <a:buClr>
                <a:schemeClr val="dk2"/>
              </a:buClr>
              <a:buSzPts val="2000"/>
              <a:buChar char="■"/>
            </a:pPr>
            <a:r>
              <a:rPr lang="en-CA" dirty="0"/>
              <a:t>Categorizes </a:t>
            </a:r>
            <a:r>
              <a:rPr lang="en-CA" dirty="0" err="1"/>
              <a:t>Unicuspid</a:t>
            </a:r>
            <a:r>
              <a:rPr lang="en-CA" dirty="0"/>
              <a:t> valve as BAV type III</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5"/>
        <p:cNvGrpSpPr/>
        <p:nvPr/>
      </p:nvGrpSpPr>
      <p:grpSpPr>
        <a:xfrm>
          <a:off x="0" y="0"/>
          <a:ext cx="0" cy="0"/>
          <a:chOff x="0" y="0"/>
          <a:chExt cx="0" cy="0"/>
        </a:xfrm>
      </p:grpSpPr>
      <p:sp>
        <p:nvSpPr>
          <p:cNvPr id="146" name="Google Shape;146;p5"/>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48" name="Google Shape;148;p5"/>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3" name="Text Placeholder 2">
            <a:extLst>
              <a:ext uri="{FF2B5EF4-FFF2-40B4-BE49-F238E27FC236}">
                <a16:creationId xmlns:a16="http://schemas.microsoft.com/office/drawing/2014/main" id="{DF7F734B-E669-2C4C-8D91-3B079E76063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C6F80407-7B0C-D447-B3EA-25C4F73EF1F7}"/>
              </a:ext>
            </a:extLst>
          </p:cNvPr>
          <p:cNvPicPr>
            <a:picLocks noChangeAspect="1"/>
          </p:cNvPicPr>
          <p:nvPr/>
        </p:nvPicPr>
        <p:blipFill>
          <a:blip r:embed="rId3"/>
          <a:stretch>
            <a:fillRect/>
          </a:stretch>
        </p:blipFill>
        <p:spPr>
          <a:xfrm>
            <a:off x="477012" y="479684"/>
            <a:ext cx="11303973" cy="58978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3"/>
        <p:cNvGrpSpPr/>
        <p:nvPr/>
      </p:nvGrpSpPr>
      <p:grpSpPr>
        <a:xfrm>
          <a:off x="0" y="0"/>
          <a:ext cx="0" cy="0"/>
          <a:chOff x="0" y="0"/>
          <a:chExt cx="0" cy="0"/>
        </a:xfrm>
      </p:grpSpPr>
      <p:sp>
        <p:nvSpPr>
          <p:cNvPr id="154" name="Google Shape;154;p4"/>
          <p:cNvSpPr/>
          <p:nvPr/>
        </p:nvSpPr>
        <p:spPr>
          <a:xfrm>
            <a:off x="0" y="0"/>
            <a:ext cx="121920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155" name="Google Shape;155;p4"/>
          <p:cNvSpPr txBox="1">
            <a:spLocks noGrp="1"/>
          </p:cNvSpPr>
          <p:nvPr>
            <p:ph type="title"/>
          </p:nvPr>
        </p:nvSpPr>
        <p:spPr>
          <a:xfrm>
            <a:off x="640080" y="639704"/>
            <a:ext cx="3299579" cy="5577840"/>
          </a:xfrm>
          <a:prstGeom prst="rect">
            <a:avLst/>
          </a:prstGeom>
          <a:noFill/>
          <a:ln>
            <a:noFill/>
          </a:ln>
        </p:spPr>
        <p:txBody>
          <a:bodyPr spcFirstLastPara="1" wrap="square" lIns="91425" tIns="45700" rIns="91425" bIns="45700" anchor="ctr" anchorCtr="0">
            <a:normAutofit/>
          </a:bodyPr>
          <a:lstStyle/>
          <a:p>
            <a:pPr marL="0" lvl="0" indent="0" algn="ctr" rtl="0">
              <a:lnSpc>
                <a:spcPct val="89000"/>
              </a:lnSpc>
              <a:spcBef>
                <a:spcPts val="0"/>
              </a:spcBef>
              <a:spcAft>
                <a:spcPts val="0"/>
              </a:spcAft>
              <a:buClr>
                <a:schemeClr val="dk2"/>
              </a:buClr>
              <a:buSzPts val="4400"/>
              <a:buFont typeface="Libre Franklin"/>
              <a:buNone/>
            </a:pPr>
            <a:r>
              <a:rPr lang="en-CA"/>
              <a:t>Why does it matter </a:t>
            </a:r>
            <a:endParaRPr/>
          </a:p>
        </p:txBody>
      </p:sp>
      <p:grpSp>
        <p:nvGrpSpPr>
          <p:cNvPr id="156" name="Google Shape;156;p4"/>
          <p:cNvGrpSpPr/>
          <p:nvPr/>
        </p:nvGrpSpPr>
        <p:grpSpPr>
          <a:xfrm>
            <a:off x="4188179" y="646412"/>
            <a:ext cx="7219598" cy="5475691"/>
            <a:chOff x="0" y="127122"/>
            <a:chExt cx="7219598" cy="5475691"/>
          </a:xfrm>
        </p:grpSpPr>
        <p:sp>
          <p:nvSpPr>
            <p:cNvPr id="157" name="Google Shape;157;p4"/>
            <p:cNvSpPr/>
            <p:nvPr/>
          </p:nvSpPr>
          <p:spPr>
            <a:xfrm>
              <a:off x="0" y="127122"/>
              <a:ext cx="7219598" cy="2722005"/>
            </a:xfrm>
            <a:prstGeom prst="roundRect">
              <a:avLst>
                <a:gd name="adj" fmla="val 16667"/>
              </a:avLst>
            </a:prstGeom>
            <a:solidFill>
              <a:srgbClr val="E6C068"/>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txBox="1"/>
            <p:nvPr/>
          </p:nvSpPr>
          <p:spPr>
            <a:xfrm>
              <a:off x="132877" y="259999"/>
              <a:ext cx="6953844" cy="245625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Libre Franklin"/>
                <a:buNone/>
              </a:pPr>
              <a:r>
                <a:rPr lang="en-CA" sz="2200" b="1" dirty="0">
                  <a:solidFill>
                    <a:schemeClr val="lt1"/>
                  </a:solidFill>
                  <a:latin typeface="Libre Franklin"/>
                  <a:ea typeface="Libre Franklin"/>
                  <a:cs typeface="Libre Franklin"/>
                  <a:sym typeface="Libre Franklin"/>
                </a:rPr>
                <a:t>F</a:t>
              </a:r>
              <a:r>
                <a:rPr lang="en-CA" sz="2200" b="1" i="0" u="none" strike="noStrike" cap="none" dirty="0">
                  <a:solidFill>
                    <a:schemeClr val="lt1"/>
                  </a:solidFill>
                  <a:latin typeface="Libre Franklin"/>
                  <a:ea typeface="Libre Franklin"/>
                  <a:cs typeface="Libre Franklin"/>
                  <a:sym typeface="Libre Franklin"/>
                </a:rPr>
                <a:t>ailure to identify phenotypes </a:t>
              </a:r>
              <a:r>
                <a:rPr lang="en-CA" sz="2200" dirty="0">
                  <a:solidFill>
                    <a:schemeClr val="lt1"/>
                  </a:solidFill>
                  <a:latin typeface="Libre Franklin"/>
                  <a:ea typeface="Libre Franklin"/>
                  <a:cs typeface="Libre Franklin"/>
                  <a:sym typeface="Libre Franklin"/>
                </a:rPr>
                <a:t>=&gt; pr</a:t>
              </a:r>
              <a:r>
                <a:rPr lang="en-CA" sz="1800" b="0" i="0" u="none" strike="noStrike" cap="none" dirty="0">
                  <a:solidFill>
                    <a:schemeClr val="lt1"/>
                  </a:solidFill>
                  <a:latin typeface="Libre Franklin"/>
                  <a:ea typeface="Libre Franklin"/>
                  <a:cs typeface="Libre Franklin"/>
                  <a:sym typeface="Libre Franklin"/>
                </a:rPr>
                <a:t>edict outcomes</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1" dirty="0">
                  <a:solidFill>
                    <a:schemeClr val="lt1"/>
                  </a:solidFill>
                  <a:latin typeface="Libre Franklin"/>
                  <a:ea typeface="Libre Franklin"/>
                  <a:cs typeface="Libre Franklin"/>
                  <a:sym typeface="Libre Franklin"/>
                </a:rPr>
                <a:t>I</a:t>
              </a:r>
              <a:r>
                <a:rPr lang="en-CA" sz="2200" b="1" i="0" u="none" strike="noStrike" cap="none" dirty="0">
                  <a:solidFill>
                    <a:schemeClr val="lt1"/>
                  </a:solidFill>
                  <a:latin typeface="Libre Franklin"/>
                  <a:ea typeface="Libre Franklin"/>
                  <a:cs typeface="Libre Franklin"/>
                  <a:sym typeface="Libre Franklin"/>
                </a:rPr>
                <a:t>nability to analyse clinical outcomes data in registries</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1" i="0" u="none" strike="noStrike" cap="none" dirty="0">
                  <a:solidFill>
                    <a:schemeClr val="lt1"/>
                  </a:solidFill>
                  <a:latin typeface="Libre Franklin"/>
                  <a:ea typeface="Libre Franklin"/>
                  <a:cs typeface="Libre Franklin"/>
                  <a:sym typeface="Libre Franklin"/>
                </a:rPr>
                <a:t>Failure to capture</a:t>
              </a:r>
              <a:endParaRPr sz="2200" b="1" i="0" u="none" strike="noStrike" cap="none" dirty="0">
                <a:solidFill>
                  <a:schemeClr val="lt1"/>
                </a:solidFill>
                <a:latin typeface="Libre Franklin"/>
                <a:ea typeface="Libre Franklin"/>
                <a:cs typeface="Libre Franklin"/>
                <a:sym typeface="Libre Franklin"/>
              </a:endParaRPr>
            </a:p>
          </p:txBody>
        </p:sp>
        <p:sp>
          <p:nvSpPr>
            <p:cNvPr id="159" name="Google Shape;159;p4"/>
            <p:cNvSpPr/>
            <p:nvPr/>
          </p:nvSpPr>
          <p:spPr>
            <a:xfrm>
              <a:off x="0" y="2880808"/>
              <a:ext cx="7219598" cy="2722005"/>
            </a:xfrm>
            <a:prstGeom prst="roundRect">
              <a:avLst>
                <a:gd name="adj" fmla="val 16667"/>
              </a:avLst>
            </a:prstGeom>
            <a:solidFill>
              <a:srgbClr val="88795F"/>
            </a:solidFill>
            <a:ln w="349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txBox="1"/>
            <p:nvPr/>
          </p:nvSpPr>
          <p:spPr>
            <a:xfrm>
              <a:off x="132877" y="3013685"/>
              <a:ext cx="6953844" cy="2456251"/>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Goal:</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Standardize nomenclature</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-&gt;surgical AV repair outcomes</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-&gt;TAVR expansion</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-&gt;Potential Aortic repair expansion</a:t>
              </a:r>
              <a:endParaRPr dirty="0"/>
            </a:p>
            <a:p>
              <a:pPr marL="0" marR="0" lvl="0" indent="0" algn="l" rtl="0">
                <a:lnSpc>
                  <a:spcPct val="90000"/>
                </a:lnSpc>
                <a:spcBef>
                  <a:spcPts val="770"/>
                </a:spcBef>
                <a:spcAft>
                  <a:spcPts val="0"/>
                </a:spcAft>
                <a:buClr>
                  <a:schemeClr val="lt1"/>
                </a:buClr>
                <a:buSzPts val="2200"/>
                <a:buFont typeface="Libre Franklin"/>
                <a:buNone/>
              </a:pPr>
              <a:r>
                <a:rPr lang="en-CA" sz="2200" b="0" i="0" u="none" strike="noStrike" cap="none" dirty="0">
                  <a:solidFill>
                    <a:schemeClr val="lt1"/>
                  </a:solidFill>
                  <a:latin typeface="Libre Franklin"/>
                  <a:ea typeface="Libre Franklin"/>
                  <a:cs typeface="Libre Franklin"/>
                  <a:sym typeface="Libre Franklin"/>
                </a:rPr>
                <a:t> </a:t>
              </a:r>
              <a:endParaRPr sz="2200" b="0" i="0" u="none" strike="noStrike" cap="none" dirty="0">
                <a:solidFill>
                  <a:schemeClr val="lt1"/>
                </a:solidFill>
                <a:latin typeface="Libre Franklin"/>
                <a:ea typeface="Libre Franklin"/>
                <a:cs typeface="Libre Franklin"/>
                <a:sym typeface="Libre Franklin"/>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4"/>
        <p:cNvGrpSpPr/>
        <p:nvPr/>
      </p:nvGrpSpPr>
      <p:grpSpPr>
        <a:xfrm>
          <a:off x="0" y="0"/>
          <a:ext cx="0" cy="0"/>
          <a:chOff x="0" y="0"/>
          <a:chExt cx="0" cy="0"/>
        </a:xfrm>
      </p:grpSpPr>
      <p:sp>
        <p:nvSpPr>
          <p:cNvPr id="165" name="Google Shape;165;p6"/>
          <p:cNvSpPr/>
          <p:nvPr/>
        </p:nvSpPr>
        <p:spPr>
          <a:xfrm>
            <a:off x="478095" y="376"/>
            <a:ext cx="2286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0" y="197048"/>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CA" sz="1800" b="0" i="0" u="none" strike="noStrike" cap="none" dirty="0">
              <a:solidFill>
                <a:schemeClr val="lt1"/>
              </a:solidFill>
              <a:latin typeface="Libre Franklin"/>
              <a:ea typeface="Libre Franklin"/>
              <a:cs typeface="Libre Franklin"/>
              <a:sym typeface="Libre Franklin"/>
            </a:endParaRPr>
          </a:p>
        </p:txBody>
      </p:sp>
      <p:sp>
        <p:nvSpPr>
          <p:cNvPr id="167" name="Google Shape;167;p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pic>
        <p:nvPicPr>
          <p:cNvPr id="168" name="Google Shape;168;p6"/>
          <p:cNvPicPr preferRelativeResize="0">
            <a:picLocks noGrp="1"/>
          </p:cNvPicPr>
          <p:nvPr>
            <p:ph type="body" idx="1"/>
          </p:nvPr>
        </p:nvPicPr>
        <p:blipFill rotWithShape="1">
          <a:blip r:embed="rId3">
            <a:alphaModFix/>
          </a:blip>
          <a:srcRect/>
          <a:stretch/>
        </p:blipFill>
        <p:spPr>
          <a:xfrm>
            <a:off x="1786328" y="800100"/>
            <a:ext cx="8619345" cy="5257801"/>
          </a:xfrm>
          <a:prstGeom prst="rect">
            <a:avLst/>
          </a:prstGeom>
          <a:noFill/>
          <a:ln>
            <a:noFill/>
          </a:ln>
        </p:spPr>
      </p:pic>
      <p:sp>
        <p:nvSpPr>
          <p:cNvPr id="2" name="TextBox 1">
            <a:extLst>
              <a:ext uri="{FF2B5EF4-FFF2-40B4-BE49-F238E27FC236}">
                <a16:creationId xmlns:a16="http://schemas.microsoft.com/office/drawing/2014/main" id="{9FD36649-3240-0C4C-B5B5-D127EA9AA2EA}"/>
              </a:ext>
            </a:extLst>
          </p:cNvPr>
          <p:cNvSpPr txBox="1"/>
          <p:nvPr/>
        </p:nvSpPr>
        <p:spPr>
          <a:xfrm>
            <a:off x="0" y="6377940"/>
            <a:ext cx="12072257" cy="677108"/>
          </a:xfrm>
          <a:prstGeom prst="rect">
            <a:avLst/>
          </a:prstGeom>
          <a:noFill/>
        </p:spPr>
        <p:txBody>
          <a:bodyPr wrap="square" rtlCol="0">
            <a:spAutoFit/>
          </a:bodyPr>
          <a:lstStyle/>
          <a:p>
            <a:r>
              <a:rPr lang="en-CA" sz="800" b="0" i="0" u="none" strike="noStrike" dirty="0" err="1">
                <a:solidFill>
                  <a:schemeClr val="bg1"/>
                </a:solidFill>
                <a:effectLst/>
              </a:rPr>
              <a:t>Michelena</a:t>
            </a:r>
            <a:r>
              <a:rPr lang="en-CA" sz="800" b="0" i="0" u="none" strike="noStrike" dirty="0">
                <a:solidFill>
                  <a:schemeClr val="bg1"/>
                </a:solidFill>
                <a:effectLst/>
              </a:rPr>
              <a:t>, H. I., Corte, A. </a:t>
            </a:r>
            <a:r>
              <a:rPr lang="en-CA" sz="800" b="0" i="0" u="none" strike="noStrike" dirty="0" err="1">
                <a:solidFill>
                  <a:schemeClr val="bg1"/>
                </a:solidFill>
                <a:effectLst/>
              </a:rPr>
              <a:t>della</a:t>
            </a:r>
            <a:r>
              <a:rPr lang="en-CA" sz="800" b="0" i="0" u="none" strike="noStrike" dirty="0">
                <a:solidFill>
                  <a:schemeClr val="bg1"/>
                </a:solidFill>
                <a:effectLst/>
              </a:rPr>
              <a:t>, Evangelista, A., </a:t>
            </a:r>
            <a:r>
              <a:rPr lang="en-CA" sz="800" b="0" i="0" u="none" strike="noStrike" dirty="0" err="1">
                <a:solidFill>
                  <a:schemeClr val="bg1"/>
                </a:solidFill>
                <a:effectLst/>
              </a:rPr>
              <a:t>Maleszewski</a:t>
            </a:r>
            <a:r>
              <a:rPr lang="en-CA" sz="800" b="0" i="0" u="none" strike="noStrike" dirty="0">
                <a:solidFill>
                  <a:schemeClr val="bg1"/>
                </a:solidFill>
                <a:effectLst/>
              </a:rPr>
              <a:t>, J. J., Edwards, W. D., Roman, M. J., Devereux, R. B., Fernández, B., Asch, F. M., Barker, A. J., Sierra-Galan, L. M., de </a:t>
            </a:r>
            <a:r>
              <a:rPr lang="en-CA" sz="800" b="0" i="0" u="none" strike="noStrike" dirty="0" err="1">
                <a:solidFill>
                  <a:schemeClr val="bg1"/>
                </a:solidFill>
                <a:effectLst/>
              </a:rPr>
              <a:t>Kerchove</a:t>
            </a:r>
            <a:r>
              <a:rPr lang="en-CA" sz="800" b="0" i="0" u="none" strike="noStrike" dirty="0">
                <a:solidFill>
                  <a:schemeClr val="bg1"/>
                </a:solidFill>
                <a:effectLst/>
              </a:rPr>
              <a:t>, L., Fernandes, S. M., </a:t>
            </a:r>
            <a:r>
              <a:rPr lang="en-CA" sz="800" b="0" i="0" u="none" strike="noStrike" dirty="0" err="1">
                <a:solidFill>
                  <a:schemeClr val="bg1"/>
                </a:solidFill>
                <a:effectLst/>
              </a:rPr>
              <a:t>Fedak</a:t>
            </a:r>
            <a:r>
              <a:rPr lang="en-CA" sz="800" b="0" i="0" u="none" strike="noStrike" dirty="0">
                <a:solidFill>
                  <a:schemeClr val="bg1"/>
                </a:solidFill>
                <a:effectLst/>
              </a:rPr>
              <a:t>, P. W. M., </a:t>
            </a:r>
            <a:r>
              <a:rPr lang="en-CA" sz="800" b="0" i="0" u="none" strike="noStrike" dirty="0" err="1">
                <a:solidFill>
                  <a:schemeClr val="bg1"/>
                </a:solidFill>
                <a:effectLst/>
              </a:rPr>
              <a:t>Girdauskas</a:t>
            </a:r>
            <a:r>
              <a:rPr lang="en-CA" sz="800" b="0" i="0" u="none" strike="noStrike" dirty="0">
                <a:solidFill>
                  <a:schemeClr val="bg1"/>
                </a:solidFill>
                <a:effectLst/>
              </a:rPr>
              <a:t>, E., Delgado, V., </a:t>
            </a:r>
            <a:r>
              <a:rPr lang="en-CA" sz="800" b="0" i="0" u="none" strike="noStrike" dirty="0" err="1">
                <a:solidFill>
                  <a:schemeClr val="bg1"/>
                </a:solidFill>
                <a:effectLst/>
              </a:rPr>
              <a:t>Abbara</a:t>
            </a:r>
            <a:r>
              <a:rPr lang="en-CA" sz="800" b="0" i="0" u="none" strike="noStrike" dirty="0">
                <a:solidFill>
                  <a:schemeClr val="bg1"/>
                </a:solidFill>
                <a:effectLst/>
              </a:rPr>
              <a:t>, S., </a:t>
            </a:r>
            <a:r>
              <a:rPr lang="en-CA" sz="800" b="0" i="0" u="none" strike="noStrike" dirty="0" err="1">
                <a:solidFill>
                  <a:schemeClr val="bg1"/>
                </a:solidFill>
                <a:effectLst/>
              </a:rPr>
              <a:t>Lansac</a:t>
            </a:r>
            <a:r>
              <a:rPr lang="en-CA" sz="800" b="0" i="0" u="none" strike="noStrike" dirty="0">
                <a:solidFill>
                  <a:schemeClr val="bg1"/>
                </a:solidFill>
                <a:effectLst/>
              </a:rPr>
              <a:t>, E., Prakash, S. K., … Schäfers, H. J. (2021). International consensus statement on nomenclature and classification of the congenital bicuspid aortic valve and its </a:t>
            </a:r>
            <a:r>
              <a:rPr lang="en-CA" sz="800" b="0" i="0" u="none" strike="noStrike" dirty="0" err="1">
                <a:solidFill>
                  <a:schemeClr val="bg1"/>
                </a:solidFill>
                <a:effectLst/>
              </a:rPr>
              <a:t>aortopathy</a:t>
            </a:r>
            <a:r>
              <a:rPr lang="en-CA" sz="800" b="0" i="0" u="none" strike="noStrike" dirty="0">
                <a:solidFill>
                  <a:schemeClr val="bg1"/>
                </a:solidFill>
                <a:effectLst/>
              </a:rPr>
              <a:t>, for clinical, surgical, interventional and research purposes. </a:t>
            </a:r>
            <a:r>
              <a:rPr lang="en-CA" sz="800" b="0" i="1" u="none" strike="noStrike" dirty="0">
                <a:solidFill>
                  <a:schemeClr val="bg1"/>
                </a:solidFill>
                <a:effectLst/>
              </a:rPr>
              <a:t>Radiology: Cardiothoracic Imaging</a:t>
            </a:r>
            <a:r>
              <a:rPr lang="en-CA" sz="800" b="0" i="0" u="none" strike="noStrike" dirty="0">
                <a:solidFill>
                  <a:schemeClr val="bg1"/>
                </a:solidFill>
                <a:effectLst/>
              </a:rPr>
              <a:t>, </a:t>
            </a:r>
            <a:r>
              <a:rPr lang="en-CA" sz="800" b="0" i="1" u="none" strike="noStrike" dirty="0">
                <a:solidFill>
                  <a:schemeClr val="bg1"/>
                </a:solidFill>
                <a:effectLst/>
              </a:rPr>
              <a:t>3</a:t>
            </a:r>
            <a:r>
              <a:rPr lang="en-CA" sz="800" b="0" i="0" u="none" strike="noStrike" dirty="0">
                <a:solidFill>
                  <a:schemeClr val="bg1"/>
                </a:solidFill>
                <a:effectLst/>
              </a:rPr>
              <a:t>(4). https://</a:t>
            </a:r>
            <a:r>
              <a:rPr lang="en-CA" sz="800" b="0" i="0" u="none" strike="noStrike" dirty="0" err="1">
                <a:solidFill>
                  <a:schemeClr val="bg1"/>
                </a:solidFill>
                <a:effectLst/>
              </a:rPr>
              <a:t>doi.org</a:t>
            </a:r>
            <a:r>
              <a:rPr lang="en-CA" sz="800" b="0" i="0" u="none" strike="noStrike" dirty="0">
                <a:solidFill>
                  <a:schemeClr val="bg1"/>
                </a:solidFill>
                <a:effectLst/>
              </a:rPr>
              <a:t>/10.1148/ryct.2021200496</a:t>
            </a:r>
          </a:p>
          <a:p>
            <a:endParaRPr lang="en-US" dirty="0"/>
          </a:p>
        </p:txBody>
      </p:sp>
    </p:spTree>
  </p:cSld>
  <p:clrMapOvr>
    <a:masterClrMapping/>
  </p:clrMapOvr>
</p:sld>
</file>

<file path=ppt/theme/theme1.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op">
  <a:themeElements>
    <a:clrScheme name="Crop">
      <a:dk1>
        <a:srgbClr val="000000"/>
      </a:dk1>
      <a:lt1>
        <a:srgbClr val="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3729</TotalTime>
  <Words>2315</Words>
  <Application>Microsoft Office PowerPoint</Application>
  <PresentationFormat>Widescreen</PresentationFormat>
  <Paragraphs>205</Paragraphs>
  <Slides>51</Slides>
  <Notes>45</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CooperHewitt</vt:lpstr>
      <vt:lpstr>Times</vt:lpstr>
      <vt:lpstr>Libre Franklin</vt:lpstr>
      <vt:lpstr>Garamond</vt:lpstr>
      <vt:lpstr>Crop</vt:lpstr>
      <vt:lpstr>Crop</vt:lpstr>
      <vt:lpstr>Case: 33M Ascending aortic replacement</vt:lpstr>
      <vt:lpstr>PowerPoint Presentation</vt:lpstr>
      <vt:lpstr>UPDATE: BICUSPID AORTIC VALVE (BAV) NOMENCLATURE AND REGURGITANT REPAIR</vt:lpstr>
      <vt:lpstr>Objectives</vt:lpstr>
      <vt:lpstr>Sievers &amp; Schmidtke</vt:lpstr>
      <vt:lpstr>PowerPoint Presentation</vt:lpstr>
      <vt:lpstr>PowerPoint Presentation</vt:lpstr>
      <vt:lpstr>Why does it matter </vt:lpstr>
      <vt:lpstr>PowerPoint Presentation</vt:lpstr>
      <vt:lpstr>PowerPoint Presentation</vt:lpstr>
      <vt:lpstr>PowerPoint Presentation</vt:lpstr>
      <vt:lpstr>FUSED BAV</vt:lpstr>
      <vt:lpstr>PowerPoint Presentation</vt:lpstr>
      <vt:lpstr>PowerPoint Presentation</vt:lpstr>
      <vt:lpstr>PowerPoint Presentation</vt:lpstr>
      <vt:lpstr>PowerPoint Presentation</vt:lpstr>
      <vt:lpstr>PowerPoint Presentation</vt:lpstr>
      <vt:lpstr>Forme Fruste</vt:lpstr>
      <vt:lpstr>PowerPoint Presentation</vt:lpstr>
      <vt:lpstr>PowerPoint Presentation</vt:lpstr>
      <vt:lpstr>PowerPoint Presentation</vt:lpstr>
      <vt:lpstr>This Forme fruste BAV results in alteration of aortic flow patterns, consisting of increased flow eccentricity and increased vortexes  perhaps partially explaining the apparent high prevalence of aorta dilatation in these patients.  </vt:lpstr>
      <vt:lpstr>Calcified fusion vs Congenital fusion</vt:lpstr>
      <vt:lpstr>PowerPoint Presentation</vt:lpstr>
      <vt:lpstr>“Bicuspidity”</vt:lpstr>
      <vt:lpstr>Retort from Sievers 2021 </vt:lpstr>
      <vt:lpstr>Objective 2 </vt:lpstr>
      <vt:lpstr>Complications</vt:lpstr>
      <vt:lpstr>6 major aspects of ECHO</vt:lpstr>
      <vt:lpstr>Surgical treatment</vt:lpstr>
      <vt:lpstr>PowerPoint Presentation</vt:lpstr>
      <vt:lpstr>Bicuspid Aortic Valve Regurgitation</vt:lpstr>
      <vt:lpstr>PowerPoint Presentation</vt:lpstr>
      <vt:lpstr>Pre repair features</vt:lpstr>
      <vt:lpstr>PowerPoint Presentation</vt:lpstr>
      <vt:lpstr>PowerPoint Presentation</vt:lpstr>
      <vt:lpstr>PowerPoint Presentation</vt:lpstr>
      <vt:lpstr>PowerPoint Presentation</vt:lpstr>
      <vt:lpstr>PowerPoint Presentation</vt:lpstr>
      <vt:lpstr>PowerPoint Presentation</vt:lpstr>
      <vt:lpstr>Effective height in 3D</vt:lpstr>
      <vt:lpstr>REPAIR FEASIBILITY </vt:lpstr>
      <vt:lpstr>PowerPoint Presentation</vt:lpstr>
      <vt:lpstr>PowerPoint Presentation</vt:lpstr>
      <vt:lpstr>Central plication sutures to “Bicuspidize” the valve </vt:lpstr>
      <vt:lpstr>Sinus Plication</vt:lpstr>
      <vt:lpstr>Suture Annuloplasty</vt:lpstr>
      <vt:lpstr>Root Remodeling</vt:lpstr>
      <vt:lpstr>ASE post AV repair</vt:lpstr>
      <vt:lpstr>Summary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BICUSPID AORTIC VALVE NOMENCLATURE AND REGURGITANT REPAIR</dc:title>
  <dc:creator>Julena Foglia</dc:creator>
  <cp:lastModifiedBy>Lee, Steven [VCH]</cp:lastModifiedBy>
  <cp:revision>5</cp:revision>
  <dcterms:created xsi:type="dcterms:W3CDTF">2022-11-07T04:31:59Z</dcterms:created>
  <dcterms:modified xsi:type="dcterms:W3CDTF">2022-12-08T23:00:09Z</dcterms:modified>
</cp:coreProperties>
</file>