
<file path=[Content_Types].xml><?xml version="1.0" encoding="utf-8"?>
<Types xmlns="http://schemas.openxmlformats.org/package/2006/content-types">
  <Default Extension="jpeg" ContentType="image/jpeg"/>
  <Default Extension="MOV" ContentType="video/quicktime"/>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9" r:id="rId3"/>
    <p:sldId id="257" r:id="rId4"/>
    <p:sldId id="261" r:id="rId5"/>
    <p:sldId id="262" r:id="rId6"/>
    <p:sldId id="264" r:id="rId7"/>
    <p:sldId id="260" r:id="rId8"/>
    <p:sldId id="263" r:id="rId9"/>
    <p:sldId id="265" r:id="rId10"/>
    <p:sldId id="2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82"/>
    <p:restoredTop sz="74633"/>
  </p:normalViewPr>
  <p:slideViewPr>
    <p:cSldViewPr snapToGrid="0" snapToObjects="1">
      <p:cViewPr varScale="1">
        <p:scale>
          <a:sx n="50" d="100"/>
          <a:sy n="50" d="100"/>
        </p:scale>
        <p:origin x="8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1D121-889D-FB4D-8BDF-044F608CF11A}" type="datetimeFigureOut">
              <a:rPr lang="en-US" smtClean="0"/>
              <a:t>4/16/2021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6B376D-3996-AD41-8B4F-5F6215F6996D}" type="slidenum">
              <a:rPr lang="en-US" smtClean="0"/>
              <a:t>‹#›</a:t>
            </a:fld>
            <a:endParaRPr lang="en-US"/>
          </a:p>
        </p:txBody>
      </p:sp>
    </p:spTree>
    <p:extLst>
      <p:ext uri="{BB962C8B-B14F-4D97-AF65-F5344CB8AC3E}">
        <p14:creationId xmlns:p14="http://schemas.microsoft.com/office/powerpoint/2010/main" val="247258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6B376D-3996-AD41-8B4F-5F6215F6996D}" type="slidenum">
              <a:rPr lang="en-US" smtClean="0"/>
              <a:t>1</a:t>
            </a:fld>
            <a:endParaRPr lang="en-US"/>
          </a:p>
        </p:txBody>
      </p:sp>
    </p:spTree>
    <p:extLst>
      <p:ext uri="{BB962C8B-B14F-4D97-AF65-F5344CB8AC3E}">
        <p14:creationId xmlns:p14="http://schemas.microsoft.com/office/powerpoint/2010/main" val="67114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Meta-analysis of</a:t>
            </a:r>
            <a:r>
              <a:rPr lang="en-US" baseline="0" dirty="0"/>
              <a:t> articles investigating echocardiographic signs to diagnose acute PE in ED (mostly) or ICU/ward</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22 articles where</a:t>
            </a:r>
            <a:r>
              <a:rPr lang="en-US" baseline="0" dirty="0"/>
              <a:t> raw data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RH strain = mixed term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US operators varied in studies but most were unclear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Low sensitivity of all tests. </a:t>
            </a:r>
            <a:r>
              <a:rPr lang="en-US" baseline="0" dirty="0" err="1"/>
              <a:t>Ie</a:t>
            </a:r>
            <a:r>
              <a:rPr lang="en-US" baseline="0" dirty="0"/>
              <a:t>. echo useful as a rule in test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B76B376D-3996-AD41-8B4F-5F6215F6996D}" type="slidenum">
              <a:rPr lang="en-US" smtClean="0"/>
              <a:t>2</a:t>
            </a:fld>
            <a:endParaRPr lang="en-US"/>
          </a:p>
        </p:txBody>
      </p:sp>
    </p:spTree>
    <p:extLst>
      <p:ext uri="{BB962C8B-B14F-4D97-AF65-F5344CB8AC3E}">
        <p14:creationId xmlns:p14="http://schemas.microsoft.com/office/powerpoint/2010/main" val="2007337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Difficult</a:t>
            </a:r>
            <a:r>
              <a:rPr lang="en-US" baseline="0" dirty="0"/>
              <a:t> to measure?</a:t>
            </a:r>
            <a:endParaRPr lang="en-US" dirty="0"/>
          </a:p>
        </p:txBody>
      </p:sp>
      <p:sp>
        <p:nvSpPr>
          <p:cNvPr id="4" name="Slide Number Placeholder 3"/>
          <p:cNvSpPr>
            <a:spLocks noGrp="1"/>
          </p:cNvSpPr>
          <p:nvPr>
            <p:ph type="sldNum" sz="quarter" idx="10"/>
          </p:nvPr>
        </p:nvSpPr>
        <p:spPr/>
        <p:txBody>
          <a:bodyPr/>
          <a:lstStyle/>
          <a:p>
            <a:fld id="{B76B376D-3996-AD41-8B4F-5F6215F6996D}" type="slidenum">
              <a:rPr lang="en-US" smtClean="0"/>
              <a:t>3</a:t>
            </a:fld>
            <a:endParaRPr lang="en-US"/>
          </a:p>
        </p:txBody>
      </p:sp>
    </p:spTree>
    <p:extLst>
      <p:ext uri="{BB962C8B-B14F-4D97-AF65-F5344CB8AC3E}">
        <p14:creationId xmlns:p14="http://schemas.microsoft.com/office/powerpoint/2010/main" val="1258806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Notching</a:t>
            </a:r>
            <a:r>
              <a:rPr lang="en-US" baseline="0" dirty="0"/>
              <a:t> not observed in patients with elevated PA pressure from </a:t>
            </a:r>
            <a:r>
              <a:rPr lang="en-US" baseline="0" dirty="0" err="1"/>
              <a:t>postcapillary</a:t>
            </a:r>
            <a:r>
              <a:rPr lang="en-US" baseline="0" dirty="0"/>
              <a:t> (</a:t>
            </a:r>
            <a:r>
              <a:rPr lang="en-US" baseline="0" dirty="0" err="1"/>
              <a:t>ie</a:t>
            </a:r>
            <a:r>
              <a:rPr lang="en-US" baseline="0" dirty="0"/>
              <a:t>. left heart) hypertension</a:t>
            </a:r>
          </a:p>
          <a:p>
            <a:r>
              <a:rPr lang="en-US" baseline="0" dirty="0"/>
              <a:t>That is because PVR is not elevated.</a:t>
            </a:r>
            <a:endParaRPr lang="en-US" dirty="0"/>
          </a:p>
        </p:txBody>
      </p:sp>
      <p:sp>
        <p:nvSpPr>
          <p:cNvPr id="4" name="Slide Number Placeholder 3"/>
          <p:cNvSpPr>
            <a:spLocks noGrp="1"/>
          </p:cNvSpPr>
          <p:nvPr>
            <p:ph type="sldNum" sz="quarter" idx="10"/>
          </p:nvPr>
        </p:nvSpPr>
        <p:spPr/>
        <p:txBody>
          <a:bodyPr/>
          <a:lstStyle/>
          <a:p>
            <a:fld id="{B76B376D-3996-AD41-8B4F-5F6215F6996D}" type="slidenum">
              <a:rPr lang="en-US" smtClean="0"/>
              <a:t>6</a:t>
            </a:fld>
            <a:endParaRPr lang="en-US"/>
          </a:p>
        </p:txBody>
      </p:sp>
    </p:spTree>
    <p:extLst>
      <p:ext uri="{BB962C8B-B14F-4D97-AF65-F5344CB8AC3E}">
        <p14:creationId xmlns:p14="http://schemas.microsoft.com/office/powerpoint/2010/main" val="746505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ESN observed</a:t>
            </a:r>
            <a:r>
              <a:rPr lang="en-US" baseline="0" dirty="0"/>
              <a:t> in 92% of patients with massive or </a:t>
            </a:r>
            <a:r>
              <a:rPr lang="en-US" baseline="0" dirty="0" err="1"/>
              <a:t>submassive</a:t>
            </a:r>
            <a:r>
              <a:rPr lang="en-US" baseline="0" dirty="0"/>
              <a:t> PE.</a:t>
            </a:r>
          </a:p>
          <a:p>
            <a:r>
              <a:rPr lang="en-US" baseline="0" dirty="0"/>
              <a:t>ESN observed in 2% of patients with </a:t>
            </a:r>
            <a:r>
              <a:rPr lang="en-US" baseline="0" dirty="0" err="1"/>
              <a:t>subsegmental</a:t>
            </a:r>
            <a:r>
              <a:rPr lang="en-US" baseline="0" dirty="0"/>
              <a:t>, no patients without PE.</a:t>
            </a:r>
          </a:p>
        </p:txBody>
      </p:sp>
      <p:sp>
        <p:nvSpPr>
          <p:cNvPr id="4" name="Slide Number Placeholder 3"/>
          <p:cNvSpPr>
            <a:spLocks noGrp="1"/>
          </p:cNvSpPr>
          <p:nvPr>
            <p:ph type="sldNum" sz="quarter" idx="10"/>
          </p:nvPr>
        </p:nvSpPr>
        <p:spPr/>
        <p:txBody>
          <a:bodyPr/>
          <a:lstStyle/>
          <a:p>
            <a:fld id="{B76B376D-3996-AD41-8B4F-5F6215F6996D}" type="slidenum">
              <a:rPr lang="en-US" smtClean="0"/>
              <a:t>7</a:t>
            </a:fld>
            <a:endParaRPr lang="en-US"/>
          </a:p>
        </p:txBody>
      </p:sp>
    </p:spTree>
    <p:extLst>
      <p:ext uri="{BB962C8B-B14F-4D97-AF65-F5344CB8AC3E}">
        <p14:creationId xmlns:p14="http://schemas.microsoft.com/office/powerpoint/2010/main" val="299492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3ACEEBB-AD8B-E54E-9BE7-8AA3F22C8A32}"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1D57E-B6DE-2944-A651-45CD4A522FF2}" type="slidenum">
              <a:rPr lang="en-US" smtClean="0"/>
              <a:t>‹#›</a:t>
            </a:fld>
            <a:endParaRPr lang="en-US"/>
          </a:p>
        </p:txBody>
      </p:sp>
    </p:spTree>
    <p:extLst>
      <p:ext uri="{BB962C8B-B14F-4D97-AF65-F5344CB8AC3E}">
        <p14:creationId xmlns:p14="http://schemas.microsoft.com/office/powerpoint/2010/main" val="603096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ACEEBB-AD8B-E54E-9BE7-8AA3F22C8A32}"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1D57E-B6DE-2944-A651-45CD4A522FF2}" type="slidenum">
              <a:rPr lang="en-US" smtClean="0"/>
              <a:t>‹#›</a:t>
            </a:fld>
            <a:endParaRPr lang="en-US"/>
          </a:p>
        </p:txBody>
      </p:sp>
    </p:spTree>
    <p:extLst>
      <p:ext uri="{BB962C8B-B14F-4D97-AF65-F5344CB8AC3E}">
        <p14:creationId xmlns:p14="http://schemas.microsoft.com/office/powerpoint/2010/main" val="1141811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ACEEBB-AD8B-E54E-9BE7-8AA3F22C8A32}"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1D57E-B6DE-2944-A651-45CD4A522FF2}" type="slidenum">
              <a:rPr lang="en-US" smtClean="0"/>
              <a:t>‹#›</a:t>
            </a:fld>
            <a:endParaRPr lang="en-US"/>
          </a:p>
        </p:txBody>
      </p:sp>
    </p:spTree>
    <p:extLst>
      <p:ext uri="{BB962C8B-B14F-4D97-AF65-F5344CB8AC3E}">
        <p14:creationId xmlns:p14="http://schemas.microsoft.com/office/powerpoint/2010/main" val="51406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ACEEBB-AD8B-E54E-9BE7-8AA3F22C8A32}"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1D57E-B6DE-2944-A651-45CD4A522FF2}" type="slidenum">
              <a:rPr lang="en-US" smtClean="0"/>
              <a:t>‹#›</a:t>
            </a:fld>
            <a:endParaRPr lang="en-US"/>
          </a:p>
        </p:txBody>
      </p:sp>
    </p:spTree>
    <p:extLst>
      <p:ext uri="{BB962C8B-B14F-4D97-AF65-F5344CB8AC3E}">
        <p14:creationId xmlns:p14="http://schemas.microsoft.com/office/powerpoint/2010/main" val="117456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ACEEBB-AD8B-E54E-9BE7-8AA3F22C8A32}"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1D57E-B6DE-2944-A651-45CD4A522FF2}" type="slidenum">
              <a:rPr lang="en-US" smtClean="0"/>
              <a:t>‹#›</a:t>
            </a:fld>
            <a:endParaRPr lang="en-US"/>
          </a:p>
        </p:txBody>
      </p:sp>
    </p:spTree>
    <p:extLst>
      <p:ext uri="{BB962C8B-B14F-4D97-AF65-F5344CB8AC3E}">
        <p14:creationId xmlns:p14="http://schemas.microsoft.com/office/powerpoint/2010/main" val="555184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ACEEBB-AD8B-E54E-9BE7-8AA3F22C8A32}"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1D57E-B6DE-2944-A651-45CD4A522FF2}" type="slidenum">
              <a:rPr lang="en-US" smtClean="0"/>
              <a:t>‹#›</a:t>
            </a:fld>
            <a:endParaRPr lang="en-US"/>
          </a:p>
        </p:txBody>
      </p:sp>
    </p:spTree>
    <p:extLst>
      <p:ext uri="{BB962C8B-B14F-4D97-AF65-F5344CB8AC3E}">
        <p14:creationId xmlns:p14="http://schemas.microsoft.com/office/powerpoint/2010/main" val="168302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ACEEBB-AD8B-E54E-9BE7-8AA3F22C8A32}" type="datetimeFigureOut">
              <a:rPr lang="en-US" smtClean="0"/>
              <a:t>4/16/2021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51D57E-B6DE-2944-A651-45CD4A522FF2}" type="slidenum">
              <a:rPr lang="en-US" smtClean="0"/>
              <a:t>‹#›</a:t>
            </a:fld>
            <a:endParaRPr lang="en-US"/>
          </a:p>
        </p:txBody>
      </p:sp>
    </p:spTree>
    <p:extLst>
      <p:ext uri="{BB962C8B-B14F-4D97-AF65-F5344CB8AC3E}">
        <p14:creationId xmlns:p14="http://schemas.microsoft.com/office/powerpoint/2010/main" val="422624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ACEEBB-AD8B-E54E-9BE7-8AA3F22C8A32}" type="datetimeFigureOut">
              <a:rPr lang="en-US" smtClean="0"/>
              <a:t>4/16/2021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51D57E-B6DE-2944-A651-45CD4A522FF2}" type="slidenum">
              <a:rPr lang="en-US" smtClean="0"/>
              <a:t>‹#›</a:t>
            </a:fld>
            <a:endParaRPr lang="en-US"/>
          </a:p>
        </p:txBody>
      </p:sp>
    </p:spTree>
    <p:extLst>
      <p:ext uri="{BB962C8B-B14F-4D97-AF65-F5344CB8AC3E}">
        <p14:creationId xmlns:p14="http://schemas.microsoft.com/office/powerpoint/2010/main" val="132934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CEEBB-AD8B-E54E-9BE7-8AA3F22C8A32}" type="datetimeFigureOut">
              <a:rPr lang="en-US" smtClean="0"/>
              <a:t>4/16/2021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51D57E-B6DE-2944-A651-45CD4A522FF2}" type="slidenum">
              <a:rPr lang="en-US" smtClean="0"/>
              <a:t>‹#›</a:t>
            </a:fld>
            <a:endParaRPr lang="en-US"/>
          </a:p>
        </p:txBody>
      </p:sp>
    </p:spTree>
    <p:extLst>
      <p:ext uri="{BB962C8B-B14F-4D97-AF65-F5344CB8AC3E}">
        <p14:creationId xmlns:p14="http://schemas.microsoft.com/office/powerpoint/2010/main" val="2101624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ACEEBB-AD8B-E54E-9BE7-8AA3F22C8A32}"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1D57E-B6DE-2944-A651-45CD4A522FF2}" type="slidenum">
              <a:rPr lang="en-US" smtClean="0"/>
              <a:t>‹#›</a:t>
            </a:fld>
            <a:endParaRPr lang="en-US"/>
          </a:p>
        </p:txBody>
      </p:sp>
    </p:spTree>
    <p:extLst>
      <p:ext uri="{BB962C8B-B14F-4D97-AF65-F5344CB8AC3E}">
        <p14:creationId xmlns:p14="http://schemas.microsoft.com/office/powerpoint/2010/main" val="19517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ACEEBB-AD8B-E54E-9BE7-8AA3F22C8A32}"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1D57E-B6DE-2944-A651-45CD4A522FF2}" type="slidenum">
              <a:rPr lang="en-US" smtClean="0"/>
              <a:t>‹#›</a:t>
            </a:fld>
            <a:endParaRPr lang="en-US"/>
          </a:p>
        </p:txBody>
      </p:sp>
    </p:spTree>
    <p:extLst>
      <p:ext uri="{BB962C8B-B14F-4D97-AF65-F5344CB8AC3E}">
        <p14:creationId xmlns:p14="http://schemas.microsoft.com/office/powerpoint/2010/main" val="105815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CEEBB-AD8B-E54E-9BE7-8AA3F22C8A32}" type="datetimeFigureOut">
              <a:rPr lang="en-US" smtClean="0"/>
              <a:t>4/16/2021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51D57E-B6DE-2944-A651-45CD4A522FF2}" type="slidenum">
              <a:rPr lang="en-US" smtClean="0"/>
              <a:t>‹#›</a:t>
            </a:fld>
            <a:endParaRPr lang="en-US"/>
          </a:p>
        </p:txBody>
      </p:sp>
    </p:spTree>
    <p:extLst>
      <p:ext uri="{BB962C8B-B14F-4D97-AF65-F5344CB8AC3E}">
        <p14:creationId xmlns:p14="http://schemas.microsoft.com/office/powerpoint/2010/main" val="1738134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Echocargiographic</a:t>
            </a:r>
            <a:r>
              <a:rPr lang="en-US" dirty="0"/>
              <a:t> assessment for PE</a:t>
            </a:r>
          </a:p>
        </p:txBody>
      </p:sp>
      <p:sp>
        <p:nvSpPr>
          <p:cNvPr id="3" name="Subtitle 2"/>
          <p:cNvSpPr>
            <a:spLocks noGrp="1"/>
          </p:cNvSpPr>
          <p:nvPr>
            <p:ph type="subTitle" idx="1"/>
          </p:nvPr>
        </p:nvSpPr>
        <p:spPr/>
        <p:txBody>
          <a:bodyPr/>
          <a:lstStyle/>
          <a:p>
            <a:r>
              <a:rPr lang="en-US" dirty="0"/>
              <a:t>Sean McLean</a:t>
            </a:r>
          </a:p>
          <a:p>
            <a:r>
              <a:rPr lang="en-US" dirty="0"/>
              <a:t>VGH Perioperative echo rounds</a:t>
            </a:r>
          </a:p>
          <a:p>
            <a:r>
              <a:rPr lang="en-US" dirty="0"/>
              <a:t>June 4 2019</a:t>
            </a:r>
          </a:p>
        </p:txBody>
      </p:sp>
    </p:spTree>
    <p:extLst>
      <p:ext uri="{BB962C8B-B14F-4D97-AF65-F5344CB8AC3E}">
        <p14:creationId xmlns:p14="http://schemas.microsoft.com/office/powerpoint/2010/main" val="502599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G_819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913061" y="1058862"/>
            <a:ext cx="6223001" cy="466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301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rot="5400000">
            <a:off x="3530923" y="-3084458"/>
            <a:ext cx="5114927" cy="11798196"/>
          </a:xfrm>
          <a:prstGeom prst="rect">
            <a:avLst/>
          </a:prstGeom>
        </p:spPr>
      </p:pic>
      <p:sp>
        <p:nvSpPr>
          <p:cNvPr id="5" name="TextBox 4"/>
          <p:cNvSpPr txBox="1"/>
          <p:nvPr/>
        </p:nvSpPr>
        <p:spPr>
          <a:xfrm>
            <a:off x="9286875" y="6115051"/>
            <a:ext cx="2236253" cy="369332"/>
          </a:xfrm>
          <a:prstGeom prst="rect">
            <a:avLst/>
          </a:prstGeom>
          <a:noFill/>
        </p:spPr>
        <p:txBody>
          <a:bodyPr wrap="none" rtlCol="0">
            <a:spAutoFit/>
          </a:bodyPr>
          <a:lstStyle/>
          <a:p>
            <a:r>
              <a:rPr lang="en-US" dirty="0"/>
              <a:t>Fields et al. JASE 2017</a:t>
            </a:r>
          </a:p>
        </p:txBody>
      </p:sp>
      <p:sp>
        <p:nvSpPr>
          <p:cNvPr id="6" name="TextBox 5"/>
          <p:cNvSpPr txBox="1"/>
          <p:nvPr/>
        </p:nvSpPr>
        <p:spPr>
          <a:xfrm>
            <a:off x="342900" y="5700713"/>
            <a:ext cx="3239092" cy="646331"/>
          </a:xfrm>
          <a:prstGeom prst="rect">
            <a:avLst/>
          </a:prstGeom>
          <a:noFill/>
        </p:spPr>
        <p:txBody>
          <a:bodyPr wrap="none" rtlCol="0">
            <a:spAutoFit/>
          </a:bodyPr>
          <a:lstStyle/>
          <a:p>
            <a:r>
              <a:rPr lang="en-US" dirty="0"/>
              <a:t>RHT = Right heart thrombus</a:t>
            </a:r>
          </a:p>
          <a:p>
            <a:r>
              <a:rPr lang="en-US" dirty="0"/>
              <a:t>Septal = abnormal septal motion</a:t>
            </a:r>
          </a:p>
        </p:txBody>
      </p:sp>
      <p:sp>
        <p:nvSpPr>
          <p:cNvPr id="7" name="Rectangle 6"/>
          <p:cNvSpPr/>
          <p:nvPr/>
        </p:nvSpPr>
        <p:spPr>
          <a:xfrm>
            <a:off x="8786813" y="985838"/>
            <a:ext cx="1700212" cy="4386266"/>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9505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60/60 sign</a:t>
            </a:r>
          </a:p>
        </p:txBody>
      </p:sp>
      <p:sp>
        <p:nvSpPr>
          <p:cNvPr id="3" name="Content Placeholder 2"/>
          <p:cNvSpPr>
            <a:spLocks noGrp="1"/>
          </p:cNvSpPr>
          <p:nvPr>
            <p:ph sz="half" idx="1"/>
          </p:nvPr>
        </p:nvSpPr>
        <p:spPr>
          <a:xfrm>
            <a:off x="329379" y="1931668"/>
            <a:ext cx="5715616" cy="4351338"/>
          </a:xfrm>
        </p:spPr>
        <p:txBody>
          <a:bodyPr/>
          <a:lstStyle/>
          <a:p>
            <a:r>
              <a:rPr lang="en-US" dirty="0"/>
              <a:t>30mmHg &gt; (TR jet) &lt; 60mmHg</a:t>
            </a:r>
          </a:p>
          <a:p>
            <a:r>
              <a:rPr lang="en-US" dirty="0"/>
              <a:t>Pulmonary </a:t>
            </a:r>
            <a:r>
              <a:rPr lang="en-US" dirty="0" err="1"/>
              <a:t>accel</a:t>
            </a:r>
            <a:r>
              <a:rPr lang="en-US" dirty="0"/>
              <a:t> time (PAT) &lt; 60sec</a:t>
            </a:r>
          </a:p>
          <a:p>
            <a:pPr lvl="1"/>
            <a:r>
              <a:rPr lang="en-US" dirty="0"/>
              <a:t>PAT &lt;80-100sec = elevated PVR</a:t>
            </a:r>
          </a:p>
          <a:p>
            <a:pPr lvl="1"/>
            <a:r>
              <a:rPr lang="en-US" dirty="0"/>
              <a:t>MPAP = 90 – (0.62 x PAT)</a:t>
            </a:r>
          </a:p>
          <a:p>
            <a:pPr lvl="1"/>
            <a:endParaRPr lang="en-US" dirty="0"/>
          </a:p>
          <a:p>
            <a:r>
              <a:rPr lang="en-US" dirty="0"/>
              <a:t>Sensitivity 25%</a:t>
            </a:r>
          </a:p>
          <a:p>
            <a:r>
              <a:rPr lang="en-US" dirty="0"/>
              <a:t>Specificity 94%</a:t>
            </a:r>
          </a:p>
        </p:txBody>
      </p:sp>
      <p:sp>
        <p:nvSpPr>
          <p:cNvPr id="6" name="Content Placeholder 5"/>
          <p:cNvSpPr>
            <a:spLocks noGrp="1"/>
          </p:cNvSpPr>
          <p:nvPr>
            <p:ph sz="half" idx="2"/>
          </p:nvPr>
        </p:nvSpPr>
        <p:spPr/>
        <p:txBody>
          <a:bodyPr/>
          <a:lstStyle/>
          <a:p>
            <a:endParaRPr lang="en-US"/>
          </a:p>
        </p:txBody>
      </p:sp>
      <p:pic>
        <p:nvPicPr>
          <p:cNvPr id="4" name="Picture 3"/>
          <p:cNvPicPr>
            <a:picLocks noChangeAspect="1"/>
          </p:cNvPicPr>
          <p:nvPr/>
        </p:nvPicPr>
        <p:blipFill>
          <a:blip r:embed="rId3"/>
          <a:stretch>
            <a:fillRect/>
          </a:stretch>
        </p:blipFill>
        <p:spPr>
          <a:xfrm>
            <a:off x="5917789" y="1543792"/>
            <a:ext cx="6146552" cy="4773386"/>
          </a:xfrm>
          <a:prstGeom prst="rect">
            <a:avLst/>
          </a:prstGeom>
        </p:spPr>
      </p:pic>
    </p:spTree>
    <p:extLst>
      <p:ext uri="{BB962C8B-B14F-4D97-AF65-F5344CB8AC3E}">
        <p14:creationId xmlns:p14="http://schemas.microsoft.com/office/powerpoint/2010/main" val="190335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3573720"/>
            <a:ext cx="10515600" cy="2757488"/>
          </a:xfrm>
        </p:spPr>
        <p:txBody>
          <a:bodyPr/>
          <a:lstStyle/>
          <a:p>
            <a:r>
              <a:rPr lang="en-US" dirty="0"/>
              <a:t>277 patients</a:t>
            </a:r>
          </a:p>
          <a:p>
            <a:pPr lvl="1"/>
            <a:r>
              <a:rPr lang="en-US" dirty="0"/>
              <a:t>100 massive or </a:t>
            </a:r>
            <a:r>
              <a:rPr lang="en-US" dirty="0" err="1"/>
              <a:t>submassive</a:t>
            </a:r>
            <a:r>
              <a:rPr lang="en-US" dirty="0"/>
              <a:t> PE(44%); 87 </a:t>
            </a:r>
            <a:r>
              <a:rPr lang="en-US" dirty="0" err="1"/>
              <a:t>subsegmental</a:t>
            </a:r>
            <a:r>
              <a:rPr lang="en-US" dirty="0"/>
              <a:t> PE (36%); 90 no PE (39%)</a:t>
            </a:r>
          </a:p>
          <a:p>
            <a:pPr lvl="1"/>
            <a:r>
              <a:rPr lang="en-US" dirty="0"/>
              <a:t>60/60 sign, McConnell sign, </a:t>
            </a:r>
            <a:r>
              <a:rPr lang="en-US" b="1" dirty="0"/>
              <a:t>Early systolic notching (ESN), </a:t>
            </a:r>
            <a:r>
              <a:rPr lang="en-US" dirty="0"/>
              <a:t>other RVOT </a:t>
            </a:r>
            <a:r>
              <a:rPr lang="en-US" dirty="0" err="1"/>
              <a:t>doppler</a:t>
            </a:r>
            <a:r>
              <a:rPr lang="en-US" dirty="0"/>
              <a:t> parameters</a:t>
            </a:r>
          </a:p>
        </p:txBody>
      </p:sp>
      <p:pic>
        <p:nvPicPr>
          <p:cNvPr id="7" name="Picture 6"/>
          <p:cNvPicPr>
            <a:picLocks noChangeAspect="1"/>
          </p:cNvPicPr>
          <p:nvPr/>
        </p:nvPicPr>
        <p:blipFill>
          <a:blip r:embed="rId2"/>
          <a:stretch>
            <a:fillRect/>
          </a:stretch>
        </p:blipFill>
        <p:spPr>
          <a:xfrm>
            <a:off x="1143000" y="231775"/>
            <a:ext cx="9906000" cy="3187700"/>
          </a:xfrm>
          <a:prstGeom prst="rect">
            <a:avLst/>
          </a:prstGeom>
        </p:spPr>
      </p:pic>
      <p:sp>
        <p:nvSpPr>
          <p:cNvPr id="8" name="TextBox 7"/>
          <p:cNvSpPr txBox="1"/>
          <p:nvPr/>
        </p:nvSpPr>
        <p:spPr>
          <a:xfrm>
            <a:off x="9558337" y="6116121"/>
            <a:ext cx="2294154" cy="369332"/>
          </a:xfrm>
          <a:prstGeom prst="rect">
            <a:avLst/>
          </a:prstGeom>
          <a:noFill/>
        </p:spPr>
        <p:txBody>
          <a:bodyPr wrap="none" rtlCol="0">
            <a:spAutoFit/>
          </a:bodyPr>
          <a:lstStyle/>
          <a:p>
            <a:r>
              <a:rPr lang="en-US" dirty="0" err="1"/>
              <a:t>Afonso</a:t>
            </a:r>
            <a:r>
              <a:rPr lang="en-US" dirty="0"/>
              <a:t> et al JASE 2019</a:t>
            </a:r>
          </a:p>
        </p:txBody>
      </p:sp>
    </p:spTree>
    <p:extLst>
      <p:ext uri="{BB962C8B-B14F-4D97-AF65-F5344CB8AC3E}">
        <p14:creationId xmlns:p14="http://schemas.microsoft.com/office/powerpoint/2010/main" val="238784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7483" y="1358106"/>
            <a:ext cx="6233328" cy="5286376"/>
          </a:xfrm>
          <a:prstGeom prst="rect">
            <a:avLst/>
          </a:prstGeom>
        </p:spPr>
      </p:pic>
      <p:sp>
        <p:nvSpPr>
          <p:cNvPr id="11" name="Title 10"/>
          <p:cNvSpPr>
            <a:spLocks noGrp="1"/>
          </p:cNvSpPr>
          <p:nvPr>
            <p:ph type="title"/>
          </p:nvPr>
        </p:nvSpPr>
        <p:spPr/>
        <p:txBody>
          <a:bodyPr/>
          <a:lstStyle/>
          <a:p>
            <a:pPr algn="ctr"/>
            <a:r>
              <a:rPr lang="en-US" b="1" dirty="0"/>
              <a:t>Early systolic notching (ESN)</a:t>
            </a:r>
          </a:p>
        </p:txBody>
      </p:sp>
      <p:sp>
        <p:nvSpPr>
          <p:cNvPr id="13" name="Content Placeholder 12"/>
          <p:cNvSpPr>
            <a:spLocks noGrp="1"/>
          </p:cNvSpPr>
          <p:nvPr>
            <p:ph sz="half" idx="2"/>
          </p:nvPr>
        </p:nvSpPr>
        <p:spPr/>
        <p:txBody>
          <a:bodyPr/>
          <a:lstStyle/>
          <a:p>
            <a:r>
              <a:rPr lang="en-US" dirty="0"/>
              <a:t>PWD in RVOT </a:t>
            </a:r>
          </a:p>
          <a:p>
            <a:pPr lvl="1"/>
            <a:r>
              <a:rPr lang="en-US" dirty="0"/>
              <a:t>Must be underneath PV</a:t>
            </a:r>
          </a:p>
          <a:p>
            <a:r>
              <a:rPr lang="en-US" dirty="0"/>
              <a:t>look for ”spike and dome” morphology</a:t>
            </a:r>
          </a:p>
          <a:p>
            <a:r>
              <a:rPr lang="en-US" dirty="0"/>
              <a:t>Notch time (NT) must occur in first half of ejection time (ET)</a:t>
            </a:r>
          </a:p>
        </p:txBody>
      </p:sp>
    </p:spTree>
    <p:extLst>
      <p:ext uri="{BB962C8B-B14F-4D97-AF65-F5344CB8AC3E}">
        <p14:creationId xmlns:p14="http://schemas.microsoft.com/office/powerpoint/2010/main" val="428763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Early systolic notching</a:t>
            </a:r>
          </a:p>
        </p:txBody>
      </p:sp>
      <p:sp>
        <p:nvSpPr>
          <p:cNvPr id="6" name="Content Placeholder 5"/>
          <p:cNvSpPr>
            <a:spLocks noGrp="1"/>
          </p:cNvSpPr>
          <p:nvPr>
            <p:ph idx="1"/>
          </p:nvPr>
        </p:nvSpPr>
        <p:spPr/>
        <p:txBody>
          <a:bodyPr/>
          <a:lstStyle/>
          <a:p>
            <a:r>
              <a:rPr lang="en-US" dirty="0"/>
              <a:t>Normally, the pulmonary vascular bed has low impedance and produces small reflected pressure and flow waves that return to the RVOT after pulmonic valve closure. In this instance, wave reflection does not affect systolic pressure and flow characteristics. Practically, this typically produces a RVOT flow envelope without notching. </a:t>
            </a:r>
          </a:p>
          <a:p>
            <a:r>
              <a:rPr lang="en-US" dirty="0"/>
              <a:t>In the presence of increased PVR and low arterial compliance, reflected waves have greater magnitude and propagate more rapidly, arriving at the RVOT during systole. This results in systolic flow deceleration and RVOT flow envelope notching.</a:t>
            </a:r>
          </a:p>
        </p:txBody>
      </p:sp>
      <p:sp>
        <p:nvSpPr>
          <p:cNvPr id="7" name="TextBox 6"/>
          <p:cNvSpPr txBox="1"/>
          <p:nvPr/>
        </p:nvSpPr>
        <p:spPr>
          <a:xfrm>
            <a:off x="7186613" y="6127234"/>
            <a:ext cx="4283480" cy="369332"/>
          </a:xfrm>
          <a:prstGeom prst="rect">
            <a:avLst/>
          </a:prstGeom>
          <a:noFill/>
        </p:spPr>
        <p:txBody>
          <a:bodyPr wrap="none" rtlCol="0">
            <a:spAutoFit/>
          </a:bodyPr>
          <a:lstStyle/>
          <a:p>
            <a:r>
              <a:rPr lang="en-US" dirty="0" err="1"/>
              <a:t>Arkles</a:t>
            </a:r>
            <a:r>
              <a:rPr lang="en-US" dirty="0"/>
              <a:t> et al. Am J </a:t>
            </a:r>
            <a:r>
              <a:rPr lang="en-US" dirty="0" err="1"/>
              <a:t>Respir</a:t>
            </a:r>
            <a:r>
              <a:rPr lang="en-US" dirty="0"/>
              <a:t> </a:t>
            </a:r>
            <a:r>
              <a:rPr lang="en-US" dirty="0" err="1"/>
              <a:t>Crit</a:t>
            </a:r>
            <a:r>
              <a:rPr lang="en-US" dirty="0"/>
              <a:t> Care Med 2011</a:t>
            </a:r>
          </a:p>
        </p:txBody>
      </p:sp>
    </p:spTree>
    <p:extLst>
      <p:ext uri="{BB962C8B-B14F-4D97-AF65-F5344CB8AC3E}">
        <p14:creationId xmlns:p14="http://schemas.microsoft.com/office/powerpoint/2010/main" val="1995257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57588" y="0"/>
            <a:ext cx="9986675" cy="6231182"/>
          </a:xfrm>
          <a:prstGeom prst="rect">
            <a:avLst/>
          </a:prstGeom>
        </p:spPr>
      </p:pic>
    </p:spTree>
    <p:extLst>
      <p:ext uri="{BB962C8B-B14F-4D97-AF65-F5344CB8AC3E}">
        <p14:creationId xmlns:p14="http://schemas.microsoft.com/office/powerpoint/2010/main" val="107215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512" y="457199"/>
            <a:ext cx="11565238" cy="4567493"/>
          </a:xfrm>
          <a:prstGeom prst="rect">
            <a:avLst/>
          </a:prstGeom>
        </p:spPr>
      </p:pic>
      <p:sp>
        <p:nvSpPr>
          <p:cNvPr id="3" name="Rectangle 2"/>
          <p:cNvSpPr/>
          <p:nvPr/>
        </p:nvSpPr>
        <p:spPr>
          <a:xfrm>
            <a:off x="214313" y="2100263"/>
            <a:ext cx="11444287" cy="3429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505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G_057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836019" y="0"/>
            <a:ext cx="3857625" cy="6858000"/>
          </a:xfrm>
          <a:prstGeom prst="rect">
            <a:avLst/>
          </a:prstGeom>
        </p:spPr>
      </p:pic>
    </p:spTree>
    <p:extLst>
      <p:ext uri="{BB962C8B-B14F-4D97-AF65-F5344CB8AC3E}">
        <p14:creationId xmlns:p14="http://schemas.microsoft.com/office/powerpoint/2010/main" val="5828229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8633</TotalTime>
  <Words>373</Words>
  <Application>Microsoft Office PowerPoint</Application>
  <PresentationFormat>Widescreen</PresentationFormat>
  <Paragraphs>44</Paragraphs>
  <Slides>10</Slides>
  <Notes>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Echocargiographic assessment for PE</vt:lpstr>
      <vt:lpstr>PowerPoint Presentation</vt:lpstr>
      <vt:lpstr>60/60 sign</vt:lpstr>
      <vt:lpstr>PowerPoint Presentation</vt:lpstr>
      <vt:lpstr>Early systolic notching (ESN)</vt:lpstr>
      <vt:lpstr>Early systolic notching</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Echocargiographic assessment for PE</dc:title>
  <dc:creator>Sean McLean</dc:creator>
  <cp:lastModifiedBy>Steven Lee</cp:lastModifiedBy>
  <cp:revision>17</cp:revision>
  <dcterms:created xsi:type="dcterms:W3CDTF">2019-05-30T20:33:06Z</dcterms:created>
  <dcterms:modified xsi:type="dcterms:W3CDTF">2021-04-16T15:12:33Z</dcterms:modified>
</cp:coreProperties>
</file>