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94"/>
  </p:normalViewPr>
  <p:slideViewPr>
    <p:cSldViewPr snapToGrid="0">
      <p:cViewPr varScale="1">
        <p:scale>
          <a:sx n="54" d="100"/>
          <a:sy n="54" d="100"/>
        </p:scale>
        <p:origin x="58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C96E7-18D8-90C8-D317-9DCB11E97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3EA1D-3B97-D2A1-28B2-452AFDA80A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D65C5-9015-2D48-AD29-B3C16506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A8944-2FBE-B791-8318-1A078453D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3D15-D0A6-F5A9-63A1-B1A80334B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59B4A-86C0-0E38-91CE-F4A5CA193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57675-2BC7-78A1-369A-72F1B53DE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4A49A-2230-87CE-69A1-04C4BA5AA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572BD-A039-F853-1D1B-92D134112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42208-B096-D589-B902-7CCEFB5D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0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1C6AEA-74E2-3B89-F703-0D0E24EA0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8AF35-30E5-EB97-B661-CF5564820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4B859-2C98-A22C-E543-29B4D7EA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145A5-73E4-A7F8-860C-195C0B710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1B341-F270-0C5E-3F45-0E6D835F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0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F9AF-3802-8F80-0500-2FA3D7BD3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3424C-0C53-74EB-E0F4-E73B6FE66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37A86-0354-C05C-C5EF-142E9B9BF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55600-2A64-6A94-CD30-E7DD827C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30704-7DE6-9F54-3080-70982B9D2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30D03-DFF4-F7E0-D367-2FA40A2E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EA209-064B-6FAA-775F-5721F4F02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6D715-BACD-67B3-1458-B7E5CEE7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8F966-8E4C-4748-5146-B52F095E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39056-21C4-E29C-BBA6-7FC66991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7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B96-CB40-DC7F-A436-C153DE4F1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AEB50-3720-00B0-3580-2F24DE25C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E451C3-D84D-C14C-603B-B271B2F4C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D734B-E63F-3204-277C-EF1596B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4EB83-AF57-7B88-8A8F-5CE3A084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F4F1B-23D4-F9C8-A4EC-99209CA3E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20B40-8BC0-07DD-37FD-FA0C00E2E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9E716-72F0-6894-384F-479A804F8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81D69-3AE4-A318-5452-6D0699455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99A3D-4F25-96EA-D3EA-3520BFDC7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B296C-CE7F-744D-6DE8-F6AB7187B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199ADF-0ECC-BFE2-EC3B-5C8B20B42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98239A-3CA9-D94C-65D6-CB561FC4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5366B-52B4-7BAD-8FD0-3BC66F926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4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7F5B-7477-5CB5-02E9-0BA0D57C5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FD45D2-21D3-3186-D883-00DAC97D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178EF-215B-1C09-475E-7211455C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BE5FE5-75EB-7C05-318E-EB03EAA5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4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A641B2-DCD8-9431-70C0-E1BABB20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425288-13AA-BE7F-6003-142447083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E8ED4-C6F1-96BA-6A85-98E8EE5B7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9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342B3-D91A-DAF5-7C76-DB85D622B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5870C-A6A1-5664-167A-BBB21498F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2D498-29F4-085A-B8CB-B5E965601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36FFA-2AFD-A8D2-7120-1480EEF1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EFFC-1FE3-47B9-F7B5-B04E7EB5B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5EFF2-382A-FA91-50F9-DC0C79431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5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B1BD2-B9B3-E735-7D8F-25836C063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CA454E-D9BC-6BD5-0BD5-F6E15978E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36D03-A26E-9AE4-673F-0000E9FE2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BEC94-8100-243F-C989-6665C6D0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60466-CF56-5C11-A167-02FC59686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BFFA5-736A-1A21-CE09-C6859D9E4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6F6F8-CC89-F02D-F466-6EC700266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9299-CAFF-D324-DD69-06666FE46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0DA7E-CD10-A80F-C591-C60CB9196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8CC9-C007-FC4D-A9A6-C8068F191A7E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95E36-AAFB-D2EF-DCB2-320F0A68D1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AFCC1-430E-6DB9-D1D2-35C4342F3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E63E-406E-2A41-9BC0-9004522B5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iped Right Arrow 3">
            <a:extLst>
              <a:ext uri="{FF2B5EF4-FFF2-40B4-BE49-F238E27FC236}">
                <a16:creationId xmlns:a16="http://schemas.microsoft.com/office/drawing/2014/main" id="{F245A55E-520A-DC3E-C3B7-BEC8B11CFA74}"/>
              </a:ext>
            </a:extLst>
          </p:cNvPr>
          <p:cNvSpPr/>
          <p:nvPr/>
        </p:nvSpPr>
        <p:spPr>
          <a:xfrm>
            <a:off x="483476" y="302171"/>
            <a:ext cx="11393214" cy="872359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SVT, AT, AV Node, VT, PVC</a:t>
            </a:r>
          </a:p>
        </p:txBody>
      </p:sp>
      <p:sp>
        <p:nvSpPr>
          <p:cNvPr id="5" name="Striped Right Arrow 4">
            <a:extLst>
              <a:ext uri="{FF2B5EF4-FFF2-40B4-BE49-F238E27FC236}">
                <a16:creationId xmlns:a16="http://schemas.microsoft.com/office/drawing/2014/main" id="{7411612B-CE6D-D3F2-16B2-B30836C3CEB2}"/>
              </a:ext>
            </a:extLst>
          </p:cNvPr>
          <p:cNvSpPr/>
          <p:nvPr/>
        </p:nvSpPr>
        <p:spPr>
          <a:xfrm>
            <a:off x="483476" y="1918136"/>
            <a:ext cx="11393214" cy="872359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Typical Atrial Flutter</a:t>
            </a:r>
          </a:p>
        </p:txBody>
      </p:sp>
      <p:sp>
        <p:nvSpPr>
          <p:cNvPr id="6" name="Striped Right Arrow 5">
            <a:extLst>
              <a:ext uri="{FF2B5EF4-FFF2-40B4-BE49-F238E27FC236}">
                <a16:creationId xmlns:a16="http://schemas.microsoft.com/office/drawing/2014/main" id="{EA66129B-687F-345B-608B-0ED7438682B6}"/>
              </a:ext>
            </a:extLst>
          </p:cNvPr>
          <p:cNvSpPr/>
          <p:nvPr/>
        </p:nvSpPr>
        <p:spPr>
          <a:xfrm>
            <a:off x="483476" y="3534101"/>
            <a:ext cx="11393214" cy="872359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Atrial Fibrillation Ablation/PVI - Radiofrequency</a:t>
            </a:r>
          </a:p>
        </p:txBody>
      </p:sp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06E9372A-681F-BAA5-6F39-522AA0D65E1B}"/>
              </a:ext>
            </a:extLst>
          </p:cNvPr>
          <p:cNvSpPr/>
          <p:nvPr/>
        </p:nvSpPr>
        <p:spPr>
          <a:xfrm>
            <a:off x="483476" y="5150066"/>
            <a:ext cx="11393214" cy="872359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Atrial Fibrillation Ablation/PVI - </a:t>
            </a:r>
            <a:r>
              <a:rPr lang="en-US" b="1" dirty="0" err="1"/>
              <a:t>Cryoballoon</a:t>
            </a: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6B80C0-9B22-9A56-26F2-89161A08E469}"/>
              </a:ext>
            </a:extLst>
          </p:cNvPr>
          <p:cNvSpPr txBox="1"/>
          <p:nvPr/>
        </p:nvSpPr>
        <p:spPr>
          <a:xfrm>
            <a:off x="1008993" y="84082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Access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346970-EDC0-D98A-5E27-CC045ED86017}"/>
              </a:ext>
            </a:extLst>
          </p:cNvPr>
          <p:cNvSpPr txBox="1"/>
          <p:nvPr/>
        </p:nvSpPr>
        <p:spPr>
          <a:xfrm>
            <a:off x="3792804" y="102116"/>
            <a:ext cx="2476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Stimulation/Mapping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BB428A-CE88-DEC6-57F9-FA63C1598AE5}"/>
              </a:ext>
            </a:extLst>
          </p:cNvPr>
          <p:cNvSpPr txBox="1"/>
          <p:nvPr/>
        </p:nvSpPr>
        <p:spPr>
          <a:xfrm>
            <a:off x="8391861" y="109639"/>
            <a:ext cx="1091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Ablation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B2538D-5CA0-6151-BA45-20E6EC668AE0}"/>
              </a:ext>
            </a:extLst>
          </p:cNvPr>
          <p:cNvSpPr txBox="1"/>
          <p:nvPr/>
        </p:nvSpPr>
        <p:spPr>
          <a:xfrm>
            <a:off x="194282" y="1117877"/>
            <a:ext cx="2437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Mild conscious sedation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54369702-DA70-7BBF-34D9-FD5A548A5C67}"/>
              </a:ext>
            </a:extLst>
          </p:cNvPr>
          <p:cNvSpPr/>
          <p:nvPr/>
        </p:nvSpPr>
        <p:spPr>
          <a:xfrm>
            <a:off x="2631937" y="1212470"/>
            <a:ext cx="8551070" cy="18466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1BE150-6501-BFE5-A70E-E713CC484D85}"/>
              </a:ext>
            </a:extLst>
          </p:cNvPr>
          <p:cNvSpPr txBox="1"/>
          <p:nvPr/>
        </p:nvSpPr>
        <p:spPr>
          <a:xfrm>
            <a:off x="6438433" y="1117877"/>
            <a:ext cx="9380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Nothing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D123F0-E309-5766-14D8-F6DE8CF2977D}"/>
              </a:ext>
            </a:extLst>
          </p:cNvPr>
          <p:cNvSpPr txBox="1"/>
          <p:nvPr/>
        </p:nvSpPr>
        <p:spPr>
          <a:xfrm>
            <a:off x="194282" y="2730482"/>
            <a:ext cx="212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General Anesthesia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BBAB186-D48F-9F89-34FB-7C6E28A79E11}"/>
              </a:ext>
            </a:extLst>
          </p:cNvPr>
          <p:cNvSpPr/>
          <p:nvPr/>
        </p:nvSpPr>
        <p:spPr>
          <a:xfrm>
            <a:off x="2752806" y="2825075"/>
            <a:ext cx="8551070" cy="18466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B7AEF9-C469-6AF6-5D36-AD101781B603}"/>
              </a:ext>
            </a:extLst>
          </p:cNvPr>
          <p:cNvSpPr txBox="1"/>
          <p:nvPr/>
        </p:nvSpPr>
        <p:spPr>
          <a:xfrm>
            <a:off x="194282" y="3051781"/>
            <a:ext cx="20990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Normal Ventilation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01E1FD-2D77-1140-5720-07B006D67A09}"/>
              </a:ext>
            </a:extLst>
          </p:cNvPr>
          <p:cNvSpPr txBox="1"/>
          <p:nvPr/>
        </p:nvSpPr>
        <p:spPr>
          <a:xfrm>
            <a:off x="3651067" y="3051781"/>
            <a:ext cx="275966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Prolonged expiratory phase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8CB947-2042-8E89-4247-11A7A545F4B1}"/>
              </a:ext>
            </a:extLst>
          </p:cNvPr>
          <p:cNvSpPr txBox="1"/>
          <p:nvPr/>
        </p:nvSpPr>
        <p:spPr>
          <a:xfrm>
            <a:off x="7297363" y="3051781"/>
            <a:ext cx="32801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High frequency-Low tidal volume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42B798-9C6D-1453-C514-EE87E280944F}"/>
              </a:ext>
            </a:extLst>
          </p:cNvPr>
          <p:cNvSpPr txBox="1"/>
          <p:nvPr/>
        </p:nvSpPr>
        <p:spPr>
          <a:xfrm>
            <a:off x="194282" y="3349435"/>
            <a:ext cx="305341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Paralytics ok throughout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BDF1C1-83BF-BA7F-0297-B78CDCB75BA7}"/>
              </a:ext>
            </a:extLst>
          </p:cNvPr>
          <p:cNvSpPr txBox="1"/>
          <p:nvPr/>
        </p:nvSpPr>
        <p:spPr>
          <a:xfrm>
            <a:off x="194282" y="4282231"/>
            <a:ext cx="212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General Anesthesia</a:t>
            </a:r>
          </a:p>
        </p:txBody>
      </p:sp>
      <p:sp>
        <p:nvSpPr>
          <p:cNvPr id="22" name="Right Arrow 21">
            <a:extLst>
              <a:ext uri="{FF2B5EF4-FFF2-40B4-BE49-F238E27FC236}">
                <a16:creationId xmlns:a16="http://schemas.microsoft.com/office/drawing/2014/main" id="{EAB694B8-B689-4FF8-A85E-227A6AE6CCE9}"/>
              </a:ext>
            </a:extLst>
          </p:cNvPr>
          <p:cNvSpPr/>
          <p:nvPr/>
        </p:nvSpPr>
        <p:spPr>
          <a:xfrm>
            <a:off x="2752806" y="4376824"/>
            <a:ext cx="8551070" cy="18466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3985D4-9710-BA1C-62CC-06FA8F39FF57}"/>
              </a:ext>
            </a:extLst>
          </p:cNvPr>
          <p:cNvSpPr txBox="1"/>
          <p:nvPr/>
        </p:nvSpPr>
        <p:spPr>
          <a:xfrm>
            <a:off x="194282" y="4603530"/>
            <a:ext cx="20990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Normal Ventilation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4A7EC8-937B-F1AC-AEC5-90B17FABC744}"/>
              </a:ext>
            </a:extLst>
          </p:cNvPr>
          <p:cNvSpPr txBox="1"/>
          <p:nvPr/>
        </p:nvSpPr>
        <p:spPr>
          <a:xfrm>
            <a:off x="3651067" y="4603530"/>
            <a:ext cx="275966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Prolonged expiratory phase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415A28-61BF-B891-EABF-62DC645BD02E}"/>
              </a:ext>
            </a:extLst>
          </p:cNvPr>
          <p:cNvSpPr txBox="1"/>
          <p:nvPr/>
        </p:nvSpPr>
        <p:spPr>
          <a:xfrm>
            <a:off x="7297363" y="4603530"/>
            <a:ext cx="32801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High frequency-Low tidal volume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7C30D5B-E1E5-406E-BDF9-1BFD5FA61468}"/>
              </a:ext>
            </a:extLst>
          </p:cNvPr>
          <p:cNvSpPr txBox="1"/>
          <p:nvPr/>
        </p:nvSpPr>
        <p:spPr>
          <a:xfrm>
            <a:off x="194282" y="4901184"/>
            <a:ext cx="305341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Paralytics ok throughout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2BE6AED-9D6C-5072-BDC6-9A9908DF05CE}"/>
              </a:ext>
            </a:extLst>
          </p:cNvPr>
          <p:cNvSpPr txBox="1"/>
          <p:nvPr/>
        </p:nvSpPr>
        <p:spPr>
          <a:xfrm>
            <a:off x="221982" y="5865198"/>
            <a:ext cx="212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General Anesthesia</a:t>
            </a:r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2D5B7944-AC2A-B4F2-B292-FB8A0E8C4323}"/>
              </a:ext>
            </a:extLst>
          </p:cNvPr>
          <p:cNvSpPr/>
          <p:nvPr/>
        </p:nvSpPr>
        <p:spPr>
          <a:xfrm>
            <a:off x="2780506" y="5959791"/>
            <a:ext cx="8551070" cy="18466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416BD0-D247-99F0-12DB-C4CD88FD93E3}"/>
              </a:ext>
            </a:extLst>
          </p:cNvPr>
          <p:cNvSpPr txBox="1"/>
          <p:nvPr/>
        </p:nvSpPr>
        <p:spPr>
          <a:xfrm>
            <a:off x="221982" y="6186497"/>
            <a:ext cx="209900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Normal Ventilation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C2D75D-BD1F-E2D3-A382-9BD5996B9202}"/>
              </a:ext>
            </a:extLst>
          </p:cNvPr>
          <p:cNvSpPr txBox="1"/>
          <p:nvPr/>
        </p:nvSpPr>
        <p:spPr>
          <a:xfrm>
            <a:off x="221982" y="6484151"/>
            <a:ext cx="32801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Paralytics ok for induction only</a:t>
            </a:r>
          </a:p>
        </p:txBody>
      </p:sp>
      <p:sp>
        <p:nvSpPr>
          <p:cNvPr id="34" name="Right Arrow 33">
            <a:extLst>
              <a:ext uri="{FF2B5EF4-FFF2-40B4-BE49-F238E27FC236}">
                <a16:creationId xmlns:a16="http://schemas.microsoft.com/office/drawing/2014/main" id="{72EDC474-15E2-1E57-930F-C121FC6449E9}"/>
              </a:ext>
            </a:extLst>
          </p:cNvPr>
          <p:cNvSpPr/>
          <p:nvPr/>
        </p:nvSpPr>
        <p:spPr>
          <a:xfrm>
            <a:off x="2780506" y="6278830"/>
            <a:ext cx="8551070" cy="184666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7B62023-09A3-7F8A-17FB-90958125E213}"/>
              </a:ext>
            </a:extLst>
          </p:cNvPr>
          <p:cNvSpPr txBox="1"/>
          <p:nvPr/>
        </p:nvSpPr>
        <p:spPr>
          <a:xfrm>
            <a:off x="7297362" y="6463496"/>
            <a:ext cx="328019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Phrenic Nerve Pacing</a:t>
            </a:r>
          </a:p>
        </p:txBody>
      </p:sp>
    </p:spTree>
    <p:extLst>
      <p:ext uri="{BB962C8B-B14F-4D97-AF65-F5344CB8AC3E}">
        <p14:creationId xmlns:p14="http://schemas.microsoft.com/office/powerpoint/2010/main" val="592029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Andrade</dc:creator>
  <cp:lastModifiedBy>Steven Lee</cp:lastModifiedBy>
  <cp:revision>1</cp:revision>
  <dcterms:created xsi:type="dcterms:W3CDTF">2024-01-08T23:58:26Z</dcterms:created>
  <dcterms:modified xsi:type="dcterms:W3CDTF">2024-01-24T00:24:36Z</dcterms:modified>
</cp:coreProperties>
</file>