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1"/>
  </p:notesMasterIdLst>
  <p:sldIdLst>
    <p:sldId id="256" r:id="rId2"/>
    <p:sldId id="257" r:id="rId3"/>
    <p:sldId id="262" r:id="rId4"/>
    <p:sldId id="263" r:id="rId5"/>
    <p:sldId id="264" r:id="rId6"/>
    <p:sldId id="275" r:id="rId7"/>
    <p:sldId id="258" r:id="rId8"/>
    <p:sldId id="265" r:id="rId9"/>
    <p:sldId id="266" r:id="rId10"/>
    <p:sldId id="285" r:id="rId11"/>
    <p:sldId id="276" r:id="rId12"/>
    <p:sldId id="279" r:id="rId13"/>
    <p:sldId id="284" r:id="rId14"/>
    <p:sldId id="280" r:id="rId15"/>
    <p:sldId id="259" r:id="rId16"/>
    <p:sldId id="278" r:id="rId17"/>
    <p:sldId id="282" r:id="rId18"/>
    <p:sldId id="283" r:id="rId19"/>
    <p:sldId id="26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79048"/>
  </p:normalViewPr>
  <p:slideViewPr>
    <p:cSldViewPr snapToGrid="0">
      <p:cViewPr varScale="1">
        <p:scale>
          <a:sx n="53" d="100"/>
          <a:sy n="53" d="100"/>
        </p:scale>
        <p:origin x="996" y="40"/>
      </p:cViewPr>
      <p:guideLst/>
    </p:cSldViewPr>
  </p:slideViewPr>
  <p:outlineViewPr>
    <p:cViewPr>
      <p:scale>
        <a:sx n="33" d="100"/>
        <a:sy n="33" d="100"/>
      </p:scale>
      <p:origin x="-4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F2E203-8F29-8846-831A-02EC4676E2CB}" type="datetimeFigureOut">
              <a:rPr lang="en-US" smtClean="0"/>
              <a:t>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BD3A96-8BDE-5846-B8A0-B8F08E368152}" type="slidenum">
              <a:rPr lang="en-US" smtClean="0"/>
              <a:t>‹#›</a:t>
            </a:fld>
            <a:endParaRPr lang="en-US"/>
          </a:p>
        </p:txBody>
      </p:sp>
    </p:spTree>
    <p:extLst>
      <p:ext uri="{BB962C8B-B14F-4D97-AF65-F5344CB8AC3E}">
        <p14:creationId xmlns:p14="http://schemas.microsoft.com/office/powerpoint/2010/main" val="510786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QI</a:t>
            </a:r>
            <a:r>
              <a:rPr lang="en-US" baseline="0" dirty="0"/>
              <a:t> in perioperative echocardiography has been discussed for many years.  This ASE/SCA Recommendations and Guidelines paper from 2006 gives a good definition of what QI actually entails.</a:t>
            </a:r>
          </a:p>
          <a:p>
            <a:endParaRPr lang="en-US" baseline="0" dirty="0"/>
          </a:p>
          <a:p>
            <a:r>
              <a:rPr lang="en-US" baseline="0" dirty="0"/>
              <a:t>A - QI needs to be continuous to account for technological changes, new research findings and or new consensus guidelines.  Advances in these field affects what we can image/measure/report</a:t>
            </a:r>
          </a:p>
          <a:p>
            <a:endParaRPr lang="en-US" baseline="0" dirty="0"/>
          </a:p>
          <a:p>
            <a:r>
              <a:rPr lang="en-US" baseline="0" dirty="0"/>
              <a:t>B - In order to quantify quality, comparisons with either accepted standards or a consensus across comparators is required.  To determine the quality of a perioperative TEE study for example, comparisons to between multiple assessors can be used to assess the quality of a study.</a:t>
            </a:r>
          </a:p>
          <a:p>
            <a:endParaRPr lang="en-US" baseline="0" dirty="0"/>
          </a:p>
          <a:p>
            <a:r>
              <a:rPr lang="en-US" baseline="0" dirty="0"/>
              <a:t>C - Speaks to our acknowledgement that perioperative TEE is a ”use it or lose it skill” and we should be doing TEE with relative frequency to ensure that we maintain skill in image acquisition and interpretation</a:t>
            </a:r>
            <a:endParaRPr lang="en-US" dirty="0"/>
          </a:p>
        </p:txBody>
      </p:sp>
      <p:sp>
        <p:nvSpPr>
          <p:cNvPr id="4" name="Slide Number Placeholder 3"/>
          <p:cNvSpPr>
            <a:spLocks noGrp="1"/>
          </p:cNvSpPr>
          <p:nvPr>
            <p:ph type="sldNum" sz="quarter" idx="10"/>
          </p:nvPr>
        </p:nvSpPr>
        <p:spPr/>
        <p:txBody>
          <a:bodyPr/>
          <a:lstStyle/>
          <a:p>
            <a:fld id="{B037B828-0BE2-9C4D-9767-A154359E2EEE}" type="slidenum">
              <a:rPr lang="en-US" smtClean="0"/>
              <a:t>3</a:t>
            </a:fld>
            <a:endParaRPr lang="en-US"/>
          </a:p>
        </p:txBody>
      </p:sp>
    </p:spTree>
    <p:extLst>
      <p:ext uri="{BB962C8B-B14F-4D97-AF65-F5344CB8AC3E}">
        <p14:creationId xmlns:p14="http://schemas.microsoft.com/office/powerpoint/2010/main" val="713335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the world of perioperative TEE we are fortunate that there are established criteria for competence.  We must all maintain NBE certification as an initial documentation of competence.</a:t>
            </a:r>
          </a:p>
          <a:p>
            <a:endParaRPr lang="en-US" baseline="0" dirty="0"/>
          </a:p>
          <a:p>
            <a:r>
              <a:rPr lang="en-US" baseline="0" dirty="0"/>
              <a:t>As for the maintenance of competence, the SCA and ASE established this set of criteria back in 2006.  They recommend</a:t>
            </a:r>
            <a:r>
              <a:rPr lang="mr-IN" baseline="0" dirty="0"/>
              <a:t>…</a:t>
            </a:r>
            <a:endParaRPr lang="en-US" dirty="0"/>
          </a:p>
        </p:txBody>
      </p:sp>
      <p:sp>
        <p:nvSpPr>
          <p:cNvPr id="4" name="Slide Number Placeholder 3"/>
          <p:cNvSpPr>
            <a:spLocks noGrp="1"/>
          </p:cNvSpPr>
          <p:nvPr>
            <p:ph type="sldNum" sz="quarter" idx="10"/>
          </p:nvPr>
        </p:nvSpPr>
        <p:spPr/>
        <p:txBody>
          <a:bodyPr/>
          <a:lstStyle/>
          <a:p>
            <a:fld id="{B037B828-0BE2-9C4D-9767-A154359E2EEE}" type="slidenum">
              <a:rPr lang="en-US" smtClean="0"/>
              <a:t>4</a:t>
            </a:fld>
            <a:endParaRPr lang="en-US"/>
          </a:p>
        </p:txBody>
      </p:sp>
    </p:spTree>
    <p:extLst>
      <p:ext uri="{BB962C8B-B14F-4D97-AF65-F5344CB8AC3E}">
        <p14:creationId xmlns:p14="http://schemas.microsoft.com/office/powerpoint/2010/main" val="1056158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a:t>
            </a:r>
            <a:r>
              <a:rPr lang="en-US" baseline="0" dirty="0"/>
              <a:t> participation in a CQI program entail?</a:t>
            </a:r>
            <a:endParaRPr lang="en-US" dirty="0"/>
          </a:p>
        </p:txBody>
      </p:sp>
      <p:sp>
        <p:nvSpPr>
          <p:cNvPr id="4" name="Slide Number Placeholder 3"/>
          <p:cNvSpPr>
            <a:spLocks noGrp="1"/>
          </p:cNvSpPr>
          <p:nvPr>
            <p:ph type="sldNum" sz="quarter" idx="10"/>
          </p:nvPr>
        </p:nvSpPr>
        <p:spPr/>
        <p:txBody>
          <a:bodyPr/>
          <a:lstStyle/>
          <a:p>
            <a:fld id="{B037B828-0BE2-9C4D-9767-A154359E2EEE}" type="slidenum">
              <a:rPr lang="en-US" smtClean="0"/>
              <a:t>5</a:t>
            </a:fld>
            <a:endParaRPr lang="en-US"/>
          </a:p>
        </p:txBody>
      </p:sp>
    </p:spTree>
    <p:extLst>
      <p:ext uri="{BB962C8B-B14F-4D97-AF65-F5344CB8AC3E}">
        <p14:creationId xmlns:p14="http://schemas.microsoft.com/office/powerpoint/2010/main" val="1026778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US</a:t>
            </a:r>
            <a:r>
              <a:rPr lang="en-US" baseline="0" dirty="0"/>
              <a:t>, the </a:t>
            </a:r>
            <a:r>
              <a:rPr lang="en-US" baseline="0" dirty="0" err="1"/>
              <a:t>Intersocietal</a:t>
            </a:r>
            <a:r>
              <a:rPr lang="en-US" baseline="0" dirty="0"/>
              <a:t> Accreditation Commission (IAC) has been accrediting cardiology echo labs in the US for years.  They provide standards documents for echo labs to use for internal QI programs to follow.  They will independently audit  echo studies from an echo lab on a three year basis to ensure that documentation, image capture and reporting meet their established standards. </a:t>
            </a:r>
          </a:p>
          <a:p>
            <a:endParaRPr lang="en-US" baseline="0" dirty="0"/>
          </a:p>
          <a:p>
            <a:r>
              <a:rPr lang="en-US" baseline="0" dirty="0"/>
              <a:t>This bulletin, released in 2018, highlight an initiative to develop a similar accreditation program for perioperative TEE services.</a:t>
            </a:r>
            <a:endParaRPr lang="en-US" dirty="0"/>
          </a:p>
        </p:txBody>
      </p:sp>
      <p:sp>
        <p:nvSpPr>
          <p:cNvPr id="4" name="Slide Number Placeholder 3"/>
          <p:cNvSpPr>
            <a:spLocks noGrp="1"/>
          </p:cNvSpPr>
          <p:nvPr>
            <p:ph type="sldNum" sz="quarter" idx="10"/>
          </p:nvPr>
        </p:nvSpPr>
        <p:spPr/>
        <p:txBody>
          <a:bodyPr/>
          <a:lstStyle/>
          <a:p>
            <a:fld id="{B037B828-0BE2-9C4D-9767-A154359E2EEE}" type="slidenum">
              <a:rPr lang="en-US" smtClean="0"/>
              <a:t>6</a:t>
            </a:fld>
            <a:endParaRPr lang="en-US"/>
          </a:p>
        </p:txBody>
      </p:sp>
    </p:spTree>
    <p:extLst>
      <p:ext uri="{BB962C8B-B14F-4D97-AF65-F5344CB8AC3E}">
        <p14:creationId xmlns:p14="http://schemas.microsoft.com/office/powerpoint/2010/main" val="575712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a:t>
            </a:r>
            <a:r>
              <a:rPr lang="en-US" baseline="0" dirty="0"/>
              <a:t> data now to support that a continuous QI process can improve TEE image acquisition and reporting quality</a:t>
            </a:r>
          </a:p>
          <a:p>
            <a:endParaRPr lang="en-US" baseline="0" dirty="0"/>
          </a:p>
          <a:p>
            <a:r>
              <a:rPr lang="en-US" baseline="0" dirty="0"/>
              <a:t>This study from 2021 involved in house blinded re-interpretation of TEE studies to identify degree of quality of a perioperative TEE study based on the 15 different quality metrics you see here.   After blinded scoring of each others studies within a cardiac anesthesia department, the data were summarized and fed back to each individual practitioner.   Then the whole audit was repeated a few months later involving the same individuals and there was a statistically significant improvement in 5 of these quality metrics noted.</a:t>
            </a:r>
            <a:endParaRPr lang="en-US" dirty="0"/>
          </a:p>
        </p:txBody>
      </p:sp>
      <p:sp>
        <p:nvSpPr>
          <p:cNvPr id="4" name="Slide Number Placeholder 3"/>
          <p:cNvSpPr>
            <a:spLocks noGrp="1"/>
          </p:cNvSpPr>
          <p:nvPr>
            <p:ph type="sldNum" sz="quarter" idx="10"/>
          </p:nvPr>
        </p:nvSpPr>
        <p:spPr/>
        <p:txBody>
          <a:bodyPr/>
          <a:lstStyle/>
          <a:p>
            <a:fld id="{B037B828-0BE2-9C4D-9767-A154359E2EEE}" type="slidenum">
              <a:rPr lang="en-US" smtClean="0"/>
              <a:t>7</a:t>
            </a:fld>
            <a:endParaRPr lang="en-US"/>
          </a:p>
        </p:txBody>
      </p:sp>
    </p:spTree>
    <p:extLst>
      <p:ext uri="{BB962C8B-B14F-4D97-AF65-F5344CB8AC3E}">
        <p14:creationId xmlns:p14="http://schemas.microsoft.com/office/powerpoint/2010/main" val="963477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Divided</a:t>
            </a:r>
            <a:r>
              <a:rPr lang="en-US" baseline="0" dirty="0"/>
              <a:t> QI areas into commentary on the Documentation, Imaging, and Interpretation</a:t>
            </a:r>
            <a:endParaRPr lang="en-US" dirty="0"/>
          </a:p>
        </p:txBody>
      </p:sp>
      <p:sp>
        <p:nvSpPr>
          <p:cNvPr id="4" name="Slide Number Placeholder 3"/>
          <p:cNvSpPr>
            <a:spLocks noGrp="1"/>
          </p:cNvSpPr>
          <p:nvPr>
            <p:ph type="sldNum" sz="quarter" idx="10"/>
          </p:nvPr>
        </p:nvSpPr>
        <p:spPr/>
        <p:txBody>
          <a:bodyPr/>
          <a:lstStyle/>
          <a:p>
            <a:fld id="{B037B828-0BE2-9C4D-9767-A154359E2EEE}" type="slidenum">
              <a:rPr lang="en-US" smtClean="0"/>
              <a:t>9</a:t>
            </a:fld>
            <a:endParaRPr lang="en-US"/>
          </a:p>
        </p:txBody>
      </p:sp>
    </p:spTree>
    <p:extLst>
      <p:ext uri="{BB962C8B-B14F-4D97-AF65-F5344CB8AC3E}">
        <p14:creationId xmlns:p14="http://schemas.microsoft.com/office/powerpoint/2010/main" val="561190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TTE, </a:t>
            </a:r>
            <a:r>
              <a:rPr lang="en-CA" dirty="0"/>
              <a:t>RV dimensions are best estimated from a RV-focused apical four-chamber view obtained with either lateral or medial transducer orientation (Lang et al 2015)</a:t>
            </a:r>
            <a:endParaRPr lang="en-US" dirty="0"/>
          </a:p>
        </p:txBody>
      </p:sp>
      <p:sp>
        <p:nvSpPr>
          <p:cNvPr id="4" name="Slide Number Placeholder 3"/>
          <p:cNvSpPr>
            <a:spLocks noGrp="1"/>
          </p:cNvSpPr>
          <p:nvPr>
            <p:ph type="sldNum" sz="quarter" idx="5"/>
          </p:nvPr>
        </p:nvSpPr>
        <p:spPr/>
        <p:txBody>
          <a:bodyPr/>
          <a:lstStyle/>
          <a:p>
            <a:fld id="{A1675E15-B35C-B141-8F18-78485378FC2B}" type="slidenum">
              <a:rPr lang="en-US" smtClean="0"/>
              <a:t>15</a:t>
            </a:fld>
            <a:endParaRPr lang="en-US"/>
          </a:p>
        </p:txBody>
      </p:sp>
    </p:spTree>
    <p:extLst>
      <p:ext uri="{BB962C8B-B14F-4D97-AF65-F5344CB8AC3E}">
        <p14:creationId xmlns:p14="http://schemas.microsoft.com/office/powerpoint/2010/main" val="3421594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a:t>
            </a:r>
            <a:r>
              <a:rPr lang="en-US" baseline="0" dirty="0"/>
              <a:t> in Canada?</a:t>
            </a:r>
          </a:p>
          <a:p>
            <a:endParaRPr lang="en-US" baseline="0" dirty="0"/>
          </a:p>
          <a:p>
            <a:r>
              <a:rPr lang="en-US" baseline="0" dirty="0"/>
              <a:t>This document is from 2006 and no published update however other accreditation documents support the notion of 50 comprehensive TEE per year. </a:t>
            </a:r>
          </a:p>
          <a:p>
            <a:endParaRPr lang="en-US" baseline="0" dirty="0"/>
          </a:p>
          <a:p>
            <a:r>
              <a:rPr lang="en-US" baseline="0" dirty="0"/>
              <a:t>Total CME hours quoted here are over a four year period. </a:t>
            </a:r>
          </a:p>
          <a:p>
            <a:endParaRPr lang="en-US" baseline="0" dirty="0"/>
          </a:p>
          <a:p>
            <a:r>
              <a:rPr lang="en-US" baseline="0" dirty="0"/>
              <a:t>Note that our VGH Perioperative Echo Rounds are CME accredited.  We do 10 rounds per year at 30 min per rounds = 5 hours of CME/year in perioperative echo.  </a:t>
            </a:r>
          </a:p>
        </p:txBody>
      </p:sp>
      <p:sp>
        <p:nvSpPr>
          <p:cNvPr id="4" name="Slide Number Placeholder 3"/>
          <p:cNvSpPr>
            <a:spLocks noGrp="1"/>
          </p:cNvSpPr>
          <p:nvPr>
            <p:ph type="sldNum" sz="quarter" idx="10"/>
          </p:nvPr>
        </p:nvSpPr>
        <p:spPr/>
        <p:txBody>
          <a:bodyPr/>
          <a:lstStyle/>
          <a:p>
            <a:fld id="{B037B828-0BE2-9C4D-9767-A154359E2EEE}" type="slidenum">
              <a:rPr lang="en-US" smtClean="0"/>
              <a:t>19</a:t>
            </a:fld>
            <a:endParaRPr lang="en-US"/>
          </a:p>
        </p:txBody>
      </p:sp>
    </p:spTree>
    <p:extLst>
      <p:ext uri="{BB962C8B-B14F-4D97-AF65-F5344CB8AC3E}">
        <p14:creationId xmlns:p14="http://schemas.microsoft.com/office/powerpoint/2010/main" val="13714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DAD1B435-1AAF-1B45-A449-2CF103462FAE}" type="datetimeFigureOut">
              <a:rPr lang="en-US" smtClean="0"/>
              <a:t>2/27/2023</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796E0C57-FCB8-F942-8F26-C3E48B6C54D2}"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15194891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D1B435-1AAF-1B45-A449-2CF103462FAE}"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0C57-FCB8-F942-8F26-C3E48B6C54D2}" type="slidenum">
              <a:rPr lang="en-US" smtClean="0"/>
              <a:t>‹#›</a:t>
            </a:fld>
            <a:endParaRPr lang="en-US"/>
          </a:p>
        </p:txBody>
      </p:sp>
    </p:spTree>
    <p:extLst>
      <p:ext uri="{BB962C8B-B14F-4D97-AF65-F5344CB8AC3E}">
        <p14:creationId xmlns:p14="http://schemas.microsoft.com/office/powerpoint/2010/main" val="1910732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D1B435-1AAF-1B45-A449-2CF103462FAE}"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0C57-FCB8-F942-8F26-C3E48B6C54D2}" type="slidenum">
              <a:rPr lang="en-US" smtClean="0"/>
              <a:t>‹#›</a:t>
            </a:fld>
            <a:endParaRPr lang="en-US"/>
          </a:p>
        </p:txBody>
      </p:sp>
    </p:spTree>
    <p:extLst>
      <p:ext uri="{BB962C8B-B14F-4D97-AF65-F5344CB8AC3E}">
        <p14:creationId xmlns:p14="http://schemas.microsoft.com/office/powerpoint/2010/main" val="1414815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D1B435-1AAF-1B45-A449-2CF103462FAE}"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0C57-FCB8-F942-8F26-C3E48B6C54D2}" type="slidenum">
              <a:rPr lang="en-US" smtClean="0"/>
              <a:t>‹#›</a:t>
            </a:fld>
            <a:endParaRPr lang="en-US"/>
          </a:p>
        </p:txBody>
      </p:sp>
    </p:spTree>
    <p:extLst>
      <p:ext uri="{BB962C8B-B14F-4D97-AF65-F5344CB8AC3E}">
        <p14:creationId xmlns:p14="http://schemas.microsoft.com/office/powerpoint/2010/main" val="2112721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DAD1B435-1AAF-1B45-A449-2CF103462FAE}" type="datetimeFigureOut">
              <a:rPr lang="en-US" smtClean="0"/>
              <a:t>2/27/2023</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796E0C57-FCB8-F942-8F26-C3E48B6C54D2}"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08752744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D1B435-1AAF-1B45-A449-2CF103462FAE}" type="datetimeFigureOut">
              <a:rPr lang="en-US" smtClean="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E0C57-FCB8-F942-8F26-C3E48B6C54D2}" type="slidenum">
              <a:rPr lang="en-US" smtClean="0"/>
              <a:t>‹#›</a:t>
            </a:fld>
            <a:endParaRPr lang="en-US"/>
          </a:p>
        </p:txBody>
      </p:sp>
    </p:spTree>
    <p:extLst>
      <p:ext uri="{BB962C8B-B14F-4D97-AF65-F5344CB8AC3E}">
        <p14:creationId xmlns:p14="http://schemas.microsoft.com/office/powerpoint/2010/main" val="2929497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D1B435-1AAF-1B45-A449-2CF103462FAE}" type="datetimeFigureOut">
              <a:rPr lang="en-US" smtClean="0"/>
              <a:t>2/27/2023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6E0C57-FCB8-F942-8F26-C3E48B6C54D2}" type="slidenum">
              <a:rPr lang="en-US" smtClean="0"/>
              <a:t>‹#›</a:t>
            </a:fld>
            <a:endParaRPr lang="en-US"/>
          </a:p>
        </p:txBody>
      </p:sp>
    </p:spTree>
    <p:extLst>
      <p:ext uri="{BB962C8B-B14F-4D97-AF65-F5344CB8AC3E}">
        <p14:creationId xmlns:p14="http://schemas.microsoft.com/office/powerpoint/2010/main" val="3042248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D1B435-1AAF-1B45-A449-2CF103462FAE}" type="datetimeFigureOut">
              <a:rPr lang="en-US" smtClean="0"/>
              <a:t>2/27/2023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6E0C57-FCB8-F942-8F26-C3E48B6C54D2}" type="slidenum">
              <a:rPr lang="en-US" smtClean="0"/>
              <a:t>‹#›</a:t>
            </a:fld>
            <a:endParaRPr lang="en-US"/>
          </a:p>
        </p:txBody>
      </p:sp>
    </p:spTree>
    <p:extLst>
      <p:ext uri="{BB962C8B-B14F-4D97-AF65-F5344CB8AC3E}">
        <p14:creationId xmlns:p14="http://schemas.microsoft.com/office/powerpoint/2010/main" val="3705435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D1B435-1AAF-1B45-A449-2CF103462FAE}" type="datetimeFigureOut">
              <a:rPr lang="en-US" smtClean="0"/>
              <a:t>2/27/2023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6E0C57-FCB8-F942-8F26-C3E48B6C54D2}" type="slidenum">
              <a:rPr lang="en-US" smtClean="0"/>
              <a:t>‹#›</a:t>
            </a:fld>
            <a:endParaRPr lang="en-US"/>
          </a:p>
        </p:txBody>
      </p:sp>
    </p:spTree>
    <p:extLst>
      <p:ext uri="{BB962C8B-B14F-4D97-AF65-F5344CB8AC3E}">
        <p14:creationId xmlns:p14="http://schemas.microsoft.com/office/powerpoint/2010/main" val="3874090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AD1B435-1AAF-1B45-A449-2CF103462FAE}" type="datetimeFigureOut">
              <a:rPr lang="en-US" smtClean="0"/>
              <a:t>2/27/2023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96E0C57-FCB8-F942-8F26-C3E48B6C54D2}"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09833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AD1B435-1AAF-1B45-A449-2CF103462FAE}" type="datetimeFigureOut">
              <a:rPr lang="en-US" smtClean="0"/>
              <a:t>2/27/2023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96E0C57-FCB8-F942-8F26-C3E48B6C54D2}"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75661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DAD1B435-1AAF-1B45-A449-2CF103462FAE}" type="datetimeFigureOut">
              <a:rPr lang="en-US" smtClean="0"/>
              <a:t>2/27/2023</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796E0C57-FCB8-F942-8F26-C3E48B6C54D2}"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570053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8E5DA-CF16-103A-4119-CC8C7C6207EF}"/>
              </a:ext>
            </a:extLst>
          </p:cNvPr>
          <p:cNvSpPr>
            <a:spLocks noGrp="1"/>
          </p:cNvSpPr>
          <p:nvPr>
            <p:ph type="ctrTitle"/>
          </p:nvPr>
        </p:nvSpPr>
        <p:spPr/>
        <p:txBody>
          <a:bodyPr/>
          <a:lstStyle/>
          <a:p>
            <a:r>
              <a:rPr lang="en-US"/>
              <a:t>QA for TEE</a:t>
            </a:r>
            <a:endParaRPr lang="en-US" dirty="0"/>
          </a:p>
        </p:txBody>
      </p:sp>
      <p:sp>
        <p:nvSpPr>
          <p:cNvPr id="3" name="Subtitle 2">
            <a:extLst>
              <a:ext uri="{FF2B5EF4-FFF2-40B4-BE49-F238E27FC236}">
                <a16:creationId xmlns:a16="http://schemas.microsoft.com/office/drawing/2014/main" id="{D9A45CB8-5CB7-A8D0-E03D-1A35B33BD241}"/>
              </a:ext>
            </a:extLst>
          </p:cNvPr>
          <p:cNvSpPr>
            <a:spLocks noGrp="1"/>
          </p:cNvSpPr>
          <p:nvPr>
            <p:ph type="subTitle" idx="1"/>
          </p:nvPr>
        </p:nvSpPr>
        <p:spPr/>
        <p:txBody>
          <a:bodyPr/>
          <a:lstStyle/>
          <a:p>
            <a:r>
              <a:rPr lang="en-US"/>
              <a:t>21 Feb 2023</a:t>
            </a:r>
            <a:endParaRPr lang="en-US" dirty="0"/>
          </a:p>
        </p:txBody>
      </p:sp>
    </p:spTree>
    <p:extLst>
      <p:ext uri="{BB962C8B-B14F-4D97-AF65-F5344CB8AC3E}">
        <p14:creationId xmlns:p14="http://schemas.microsoft.com/office/powerpoint/2010/main" val="3687758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7BDE4-AFA1-F816-D1C6-BB76F4BDF647}"/>
              </a:ext>
            </a:extLst>
          </p:cNvPr>
          <p:cNvSpPr>
            <a:spLocks noGrp="1"/>
          </p:cNvSpPr>
          <p:nvPr>
            <p:ph type="title"/>
          </p:nvPr>
        </p:nvSpPr>
        <p:spPr>
          <a:xfrm>
            <a:off x="899160" y="2742565"/>
            <a:ext cx="10515600" cy="1325563"/>
          </a:xfrm>
        </p:spPr>
        <p:txBody>
          <a:bodyPr/>
          <a:lstStyle/>
          <a:p>
            <a:pPr algn="ctr"/>
            <a:r>
              <a:rPr lang="en-US" dirty="0"/>
              <a:t>Themes and issues identified by QI group</a:t>
            </a:r>
          </a:p>
        </p:txBody>
      </p:sp>
    </p:spTree>
    <p:extLst>
      <p:ext uri="{BB962C8B-B14F-4D97-AF65-F5344CB8AC3E}">
        <p14:creationId xmlns:p14="http://schemas.microsoft.com/office/powerpoint/2010/main" val="1899029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F32D2-F871-A2B0-23B8-68287B2D6373}"/>
              </a:ext>
            </a:extLst>
          </p:cNvPr>
          <p:cNvSpPr>
            <a:spLocks noGrp="1"/>
          </p:cNvSpPr>
          <p:nvPr>
            <p:ph type="title"/>
          </p:nvPr>
        </p:nvSpPr>
        <p:spPr/>
        <p:txBody>
          <a:bodyPr/>
          <a:lstStyle/>
          <a:p>
            <a:pPr algn="ctr"/>
            <a:r>
              <a:rPr lang="en-US" dirty="0"/>
              <a:t>Documentation</a:t>
            </a:r>
          </a:p>
        </p:txBody>
      </p:sp>
      <p:sp>
        <p:nvSpPr>
          <p:cNvPr id="3" name="Content Placeholder 2">
            <a:extLst>
              <a:ext uri="{FF2B5EF4-FFF2-40B4-BE49-F238E27FC236}">
                <a16:creationId xmlns:a16="http://schemas.microsoft.com/office/drawing/2014/main" id="{46456310-A233-5414-BD88-0DE1DC1E087F}"/>
              </a:ext>
            </a:extLst>
          </p:cNvPr>
          <p:cNvSpPr>
            <a:spLocks noGrp="1"/>
          </p:cNvSpPr>
          <p:nvPr>
            <p:ph idx="1"/>
          </p:nvPr>
        </p:nvSpPr>
        <p:spPr/>
        <p:txBody>
          <a:bodyPr>
            <a:normAutofit fontScale="92500" lnSpcReduction="10000"/>
          </a:bodyPr>
          <a:lstStyle/>
          <a:p>
            <a:r>
              <a:rPr lang="en-US" dirty="0"/>
              <a:t>Review work by trainees</a:t>
            </a:r>
          </a:p>
          <a:p>
            <a:pPr lvl="1"/>
            <a:r>
              <a:rPr lang="en-US" dirty="0"/>
              <a:t>Images captured and documentation produced</a:t>
            </a:r>
          </a:p>
          <a:p>
            <a:pPr marL="0" indent="0">
              <a:buNone/>
            </a:pPr>
            <a:endParaRPr lang="en-US" dirty="0"/>
          </a:p>
          <a:p>
            <a:r>
              <a:rPr lang="en-US" dirty="0"/>
              <a:t>Discuss and annotate study limitations</a:t>
            </a:r>
          </a:p>
          <a:p>
            <a:pPr lvl="1"/>
            <a:r>
              <a:rPr lang="en-US" dirty="0" err="1"/>
              <a:t>Eg.</a:t>
            </a:r>
            <a:r>
              <a:rPr lang="en-US" dirty="0"/>
              <a:t> HR, BP or pacing used when assessing valvular dysfunction or post-procedure gradients</a:t>
            </a:r>
          </a:p>
          <a:p>
            <a:pPr lvl="1"/>
            <a:endParaRPr lang="en-US" dirty="0"/>
          </a:p>
          <a:p>
            <a:r>
              <a:rPr lang="en-US" dirty="0"/>
              <a:t>Document in “post” tab:</a:t>
            </a:r>
          </a:p>
          <a:p>
            <a:pPr lvl="1"/>
            <a:r>
              <a:rPr lang="en-US" dirty="0"/>
              <a:t>Procedure details</a:t>
            </a:r>
          </a:p>
          <a:p>
            <a:pPr lvl="1"/>
            <a:r>
              <a:rPr lang="en-US" dirty="0"/>
              <a:t>Prosthesis details (type, size, </a:t>
            </a:r>
            <a:r>
              <a:rPr lang="en-US" dirty="0" err="1"/>
              <a:t>regurg</a:t>
            </a:r>
            <a:r>
              <a:rPr lang="en-US" dirty="0"/>
              <a:t>?, gradients?)</a:t>
            </a:r>
          </a:p>
          <a:p>
            <a:endParaRPr lang="en-US" dirty="0"/>
          </a:p>
        </p:txBody>
      </p:sp>
    </p:spTree>
    <p:extLst>
      <p:ext uri="{BB962C8B-B14F-4D97-AF65-F5344CB8AC3E}">
        <p14:creationId xmlns:p14="http://schemas.microsoft.com/office/powerpoint/2010/main" val="3314726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4F328-0221-9883-B9D3-0CBDC7542024}"/>
              </a:ext>
            </a:extLst>
          </p:cNvPr>
          <p:cNvSpPr>
            <a:spLocks noGrp="1"/>
          </p:cNvSpPr>
          <p:nvPr>
            <p:ph type="title"/>
          </p:nvPr>
        </p:nvSpPr>
        <p:spPr/>
        <p:txBody>
          <a:bodyPr/>
          <a:lstStyle/>
          <a:p>
            <a:pPr algn="ctr"/>
            <a:r>
              <a:rPr lang="en-US" dirty="0"/>
              <a:t>Imaging</a:t>
            </a:r>
          </a:p>
        </p:txBody>
      </p:sp>
      <p:sp>
        <p:nvSpPr>
          <p:cNvPr id="3" name="Content Placeholder 2">
            <a:extLst>
              <a:ext uri="{FF2B5EF4-FFF2-40B4-BE49-F238E27FC236}">
                <a16:creationId xmlns:a16="http://schemas.microsoft.com/office/drawing/2014/main" id="{82487A51-76C2-4A3F-87CE-1F3C40B47BD3}"/>
              </a:ext>
            </a:extLst>
          </p:cNvPr>
          <p:cNvSpPr>
            <a:spLocks noGrp="1"/>
          </p:cNvSpPr>
          <p:nvPr>
            <p:ph idx="1"/>
          </p:nvPr>
        </p:nvSpPr>
        <p:spPr/>
        <p:txBody>
          <a:bodyPr>
            <a:normAutofit/>
          </a:bodyPr>
          <a:lstStyle/>
          <a:p>
            <a:r>
              <a:rPr lang="en-US" dirty="0"/>
              <a:t>Review and edit:</a:t>
            </a:r>
          </a:p>
          <a:p>
            <a:pPr lvl="1"/>
            <a:r>
              <a:rPr lang="en-US" dirty="0"/>
              <a:t>Trainee work </a:t>
            </a:r>
          </a:p>
          <a:p>
            <a:pPr lvl="1"/>
            <a:r>
              <a:rPr lang="en-US" dirty="0"/>
              <a:t>Junk images</a:t>
            </a:r>
          </a:p>
          <a:p>
            <a:r>
              <a:rPr lang="en-US" dirty="0"/>
              <a:t>Valve gradients</a:t>
            </a:r>
          </a:p>
          <a:p>
            <a:pPr lvl="1"/>
            <a:r>
              <a:rPr lang="en-US" dirty="0"/>
              <a:t>Use CWD, and </a:t>
            </a:r>
            <a:r>
              <a:rPr lang="en-US" b="1" dirty="0"/>
              <a:t>not PWD</a:t>
            </a:r>
          </a:p>
          <a:p>
            <a:r>
              <a:rPr lang="en-US" dirty="0"/>
              <a:t>Circulatory support </a:t>
            </a:r>
            <a:r>
              <a:rPr lang="en-US" dirty="0" err="1"/>
              <a:t>cannulae</a:t>
            </a:r>
            <a:endParaRPr lang="en-US" dirty="0"/>
          </a:p>
          <a:p>
            <a:pPr lvl="1"/>
            <a:r>
              <a:rPr lang="en-US" dirty="0"/>
              <a:t>ECMO</a:t>
            </a:r>
          </a:p>
          <a:p>
            <a:pPr lvl="1"/>
            <a:r>
              <a:rPr lang="en-US" dirty="0" err="1"/>
              <a:t>Bicaval</a:t>
            </a:r>
            <a:r>
              <a:rPr lang="en-US" dirty="0"/>
              <a:t> cannulation</a:t>
            </a:r>
          </a:p>
        </p:txBody>
      </p:sp>
    </p:spTree>
    <p:extLst>
      <p:ext uri="{BB962C8B-B14F-4D97-AF65-F5344CB8AC3E}">
        <p14:creationId xmlns:p14="http://schemas.microsoft.com/office/powerpoint/2010/main" val="2244380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29F4C-FD0B-23B6-BBCD-FBF15EE06F5B}"/>
              </a:ext>
            </a:extLst>
          </p:cNvPr>
          <p:cNvSpPr>
            <a:spLocks noGrp="1"/>
          </p:cNvSpPr>
          <p:nvPr>
            <p:ph type="title"/>
          </p:nvPr>
        </p:nvSpPr>
        <p:spPr/>
        <p:txBody>
          <a:bodyPr/>
          <a:lstStyle/>
          <a:p>
            <a:pPr algn="ctr"/>
            <a:r>
              <a:rPr lang="en-US" dirty="0"/>
              <a:t>Lung transplant echo</a:t>
            </a:r>
          </a:p>
        </p:txBody>
      </p:sp>
      <p:sp>
        <p:nvSpPr>
          <p:cNvPr id="5" name="TextBox 4">
            <a:extLst>
              <a:ext uri="{FF2B5EF4-FFF2-40B4-BE49-F238E27FC236}">
                <a16:creationId xmlns:a16="http://schemas.microsoft.com/office/drawing/2014/main" id="{C1972513-E64E-F0C4-7E40-A5B63D985D8F}"/>
              </a:ext>
            </a:extLst>
          </p:cNvPr>
          <p:cNvSpPr txBox="1"/>
          <p:nvPr/>
        </p:nvSpPr>
        <p:spPr>
          <a:xfrm>
            <a:off x="9503764" y="6460761"/>
            <a:ext cx="2528128" cy="369332"/>
          </a:xfrm>
          <a:prstGeom prst="rect">
            <a:avLst/>
          </a:prstGeom>
          <a:noFill/>
        </p:spPr>
        <p:txBody>
          <a:bodyPr wrap="none" rtlCol="0">
            <a:spAutoFit/>
          </a:bodyPr>
          <a:lstStyle/>
          <a:p>
            <a:r>
              <a:rPr lang="en-US" dirty="0"/>
              <a:t>Evans </a:t>
            </a:r>
            <a:r>
              <a:rPr lang="en-US" i="1" dirty="0" err="1"/>
              <a:t>Anesth</a:t>
            </a:r>
            <a:r>
              <a:rPr lang="en-US" i="1" dirty="0"/>
              <a:t> </a:t>
            </a:r>
            <a:r>
              <a:rPr lang="en-US" i="1" dirty="0" err="1"/>
              <a:t>Analg</a:t>
            </a:r>
            <a:r>
              <a:rPr lang="en-US" i="1" dirty="0"/>
              <a:t> </a:t>
            </a:r>
            <a:r>
              <a:rPr lang="en-US" dirty="0"/>
              <a:t>2014</a:t>
            </a:r>
          </a:p>
        </p:txBody>
      </p:sp>
      <p:pic>
        <p:nvPicPr>
          <p:cNvPr id="3" name="Picture 2">
            <a:extLst>
              <a:ext uri="{FF2B5EF4-FFF2-40B4-BE49-F238E27FC236}">
                <a16:creationId xmlns:a16="http://schemas.microsoft.com/office/drawing/2014/main" id="{9529300B-989C-1820-A8B2-0510EDB42FB2}"/>
              </a:ext>
            </a:extLst>
          </p:cNvPr>
          <p:cNvPicPr>
            <a:picLocks noChangeAspect="1"/>
          </p:cNvPicPr>
          <p:nvPr/>
        </p:nvPicPr>
        <p:blipFill>
          <a:blip r:embed="rId2"/>
          <a:stretch>
            <a:fillRect/>
          </a:stretch>
        </p:blipFill>
        <p:spPr>
          <a:xfrm>
            <a:off x="1138004" y="1719021"/>
            <a:ext cx="7518316" cy="4786908"/>
          </a:xfrm>
          <a:prstGeom prst="rect">
            <a:avLst/>
          </a:prstGeom>
        </p:spPr>
      </p:pic>
      <p:sp>
        <p:nvSpPr>
          <p:cNvPr id="7" name="TextBox 6">
            <a:extLst>
              <a:ext uri="{FF2B5EF4-FFF2-40B4-BE49-F238E27FC236}">
                <a16:creationId xmlns:a16="http://schemas.microsoft.com/office/drawing/2014/main" id="{1AC8BE77-92AC-B637-A79C-629B8E5E336C}"/>
              </a:ext>
            </a:extLst>
          </p:cNvPr>
          <p:cNvSpPr txBox="1"/>
          <p:nvPr/>
        </p:nvSpPr>
        <p:spPr>
          <a:xfrm>
            <a:off x="9220200" y="1905000"/>
            <a:ext cx="2072747" cy="1200329"/>
          </a:xfrm>
          <a:prstGeom prst="rect">
            <a:avLst/>
          </a:prstGeom>
          <a:noFill/>
        </p:spPr>
        <p:txBody>
          <a:bodyPr wrap="none" rtlCol="0">
            <a:spAutoFit/>
          </a:bodyPr>
          <a:lstStyle/>
          <a:p>
            <a:pPr marL="285750" indent="-285750">
              <a:buFont typeface="Arial" panose="020B0604020202020204" pitchFamily="34" charset="0"/>
              <a:buChar char="•"/>
            </a:pPr>
            <a:r>
              <a:rPr lang="en-US" dirty="0"/>
              <a:t>RV function</a:t>
            </a:r>
          </a:p>
          <a:p>
            <a:pPr marL="285750" indent="-285750">
              <a:buFont typeface="Arial" panose="020B0604020202020204" pitchFamily="34" charset="0"/>
              <a:buChar char="•"/>
            </a:pPr>
            <a:r>
              <a:rPr lang="en-US" dirty="0"/>
              <a:t>Presence of PFO</a:t>
            </a:r>
          </a:p>
          <a:p>
            <a:pPr marL="285750" indent="-285750">
              <a:buFont typeface="Arial" panose="020B0604020202020204" pitchFamily="34" charset="0"/>
              <a:buChar char="•"/>
            </a:pPr>
            <a:r>
              <a:rPr lang="en-US" dirty="0"/>
              <a:t>RPA flow</a:t>
            </a:r>
          </a:p>
          <a:p>
            <a:pPr marL="285750" indent="-285750">
              <a:buFont typeface="Arial" panose="020B0604020202020204" pitchFamily="34" charset="0"/>
              <a:buChar char="•"/>
            </a:pPr>
            <a:r>
              <a:rPr lang="en-US" dirty="0"/>
              <a:t>PV flow</a:t>
            </a:r>
          </a:p>
        </p:txBody>
      </p:sp>
    </p:spTree>
    <p:extLst>
      <p:ext uri="{BB962C8B-B14F-4D97-AF65-F5344CB8AC3E}">
        <p14:creationId xmlns:p14="http://schemas.microsoft.com/office/powerpoint/2010/main" val="3889660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1CBC8-E8F0-9539-3D5A-4190BE648BFA}"/>
              </a:ext>
            </a:extLst>
          </p:cNvPr>
          <p:cNvSpPr>
            <a:spLocks noGrp="1"/>
          </p:cNvSpPr>
          <p:nvPr>
            <p:ph type="title"/>
          </p:nvPr>
        </p:nvSpPr>
        <p:spPr/>
        <p:txBody>
          <a:bodyPr/>
          <a:lstStyle/>
          <a:p>
            <a:pPr algn="ctr"/>
            <a:r>
              <a:rPr lang="en-US" dirty="0"/>
              <a:t>Interpretation</a:t>
            </a:r>
          </a:p>
        </p:txBody>
      </p:sp>
      <p:sp>
        <p:nvSpPr>
          <p:cNvPr id="3" name="Content Placeholder 2">
            <a:extLst>
              <a:ext uri="{FF2B5EF4-FFF2-40B4-BE49-F238E27FC236}">
                <a16:creationId xmlns:a16="http://schemas.microsoft.com/office/drawing/2014/main" id="{9D9C3252-56AB-4154-CA7F-75FA7ED6722E}"/>
              </a:ext>
            </a:extLst>
          </p:cNvPr>
          <p:cNvSpPr>
            <a:spLocks noGrp="1"/>
          </p:cNvSpPr>
          <p:nvPr>
            <p:ph idx="1"/>
          </p:nvPr>
        </p:nvSpPr>
        <p:spPr/>
        <p:txBody>
          <a:bodyPr/>
          <a:lstStyle/>
          <a:p>
            <a:r>
              <a:rPr lang="en-US" dirty="0"/>
              <a:t>Valvular and ventricular dysfunction</a:t>
            </a:r>
          </a:p>
          <a:p>
            <a:pPr lvl="1"/>
            <a:r>
              <a:rPr lang="en-US" dirty="0"/>
              <a:t>Mild or worse </a:t>
            </a:r>
            <a:r>
              <a:rPr lang="en-US" b="1" dirty="0"/>
              <a:t>must be quantified</a:t>
            </a:r>
          </a:p>
          <a:p>
            <a:pPr lvl="1"/>
            <a:endParaRPr lang="en-US" b="1" dirty="0"/>
          </a:p>
          <a:p>
            <a:r>
              <a:rPr lang="en-US" dirty="0"/>
              <a:t>RV dimensions</a:t>
            </a:r>
          </a:p>
          <a:p>
            <a:endParaRPr lang="en-US" dirty="0"/>
          </a:p>
        </p:txBody>
      </p:sp>
    </p:spTree>
    <p:extLst>
      <p:ext uri="{BB962C8B-B14F-4D97-AF65-F5344CB8AC3E}">
        <p14:creationId xmlns:p14="http://schemas.microsoft.com/office/powerpoint/2010/main" val="1786364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D8440-CB93-F04A-A12D-57F4247FCF00}"/>
              </a:ext>
            </a:extLst>
          </p:cNvPr>
          <p:cNvSpPr>
            <a:spLocks noGrp="1"/>
          </p:cNvSpPr>
          <p:nvPr>
            <p:ph type="title"/>
          </p:nvPr>
        </p:nvSpPr>
        <p:spPr/>
        <p:txBody>
          <a:bodyPr/>
          <a:lstStyle/>
          <a:p>
            <a:pPr algn="ctr"/>
            <a:r>
              <a:rPr lang="en-US" dirty="0"/>
              <a:t>RV measurements</a:t>
            </a:r>
          </a:p>
        </p:txBody>
      </p:sp>
      <p:sp>
        <p:nvSpPr>
          <p:cNvPr id="3" name="Content Placeholder 2">
            <a:extLst>
              <a:ext uri="{FF2B5EF4-FFF2-40B4-BE49-F238E27FC236}">
                <a16:creationId xmlns:a16="http://schemas.microsoft.com/office/drawing/2014/main" id="{555478B8-ED43-D746-89CA-94287E793CAB}"/>
              </a:ext>
            </a:extLst>
          </p:cNvPr>
          <p:cNvSpPr>
            <a:spLocks noGrp="1"/>
          </p:cNvSpPr>
          <p:nvPr>
            <p:ph idx="1"/>
          </p:nvPr>
        </p:nvSpPr>
        <p:spPr/>
        <p:txBody>
          <a:bodyPr>
            <a:normAutofit/>
          </a:bodyPr>
          <a:lstStyle/>
          <a:p>
            <a:pPr lvl="1"/>
            <a:r>
              <a:rPr lang="en-US" dirty="0"/>
              <a:t>If function is abnormal, must quantify</a:t>
            </a:r>
            <a:endParaRPr lang="en-CA" dirty="0"/>
          </a:p>
          <a:p>
            <a:pPr lvl="2"/>
            <a:r>
              <a:rPr lang="en-US" dirty="0"/>
              <a:t>TAPSE, s’, (TOMTEC 4D RV function?)</a:t>
            </a:r>
          </a:p>
          <a:p>
            <a:pPr lvl="2"/>
            <a:endParaRPr lang="en-US" dirty="0"/>
          </a:p>
          <a:p>
            <a:pPr lvl="1"/>
            <a:r>
              <a:rPr lang="en-US" dirty="0"/>
              <a:t>RV linear dimensions best assessed in RV focused 4 chamber view</a:t>
            </a:r>
            <a:endParaRPr lang="en-CA" dirty="0"/>
          </a:p>
          <a:p>
            <a:pPr lvl="2"/>
            <a:r>
              <a:rPr lang="en-US" dirty="0"/>
              <a:t>Maximize end diastolic dimension while maintaining 4 chamber view</a:t>
            </a:r>
          </a:p>
          <a:p>
            <a:pPr lvl="2"/>
            <a:endParaRPr lang="en-CA" dirty="0"/>
          </a:p>
          <a:p>
            <a:pPr lvl="1"/>
            <a:r>
              <a:rPr lang="en-US" dirty="0"/>
              <a:t>RVH </a:t>
            </a:r>
            <a:endParaRPr lang="en-CA" dirty="0"/>
          </a:p>
          <a:p>
            <a:pPr lvl="2"/>
            <a:r>
              <a:rPr lang="en-US" dirty="0"/>
              <a:t>Normal RV thickness 3-5mm</a:t>
            </a:r>
          </a:p>
          <a:p>
            <a:pPr lvl="2"/>
            <a:r>
              <a:rPr lang="en-US" dirty="0"/>
              <a:t>Measured end diastole (subcostal 4c for TTE)</a:t>
            </a:r>
            <a:endParaRPr lang="en-CA" dirty="0"/>
          </a:p>
        </p:txBody>
      </p:sp>
    </p:spTree>
    <p:extLst>
      <p:ext uri="{BB962C8B-B14F-4D97-AF65-F5344CB8AC3E}">
        <p14:creationId xmlns:p14="http://schemas.microsoft.com/office/powerpoint/2010/main" val="2756644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72ED6E-8D7E-5241-BF06-FC057DD95664}"/>
              </a:ext>
            </a:extLst>
          </p:cNvPr>
          <p:cNvPicPr>
            <a:picLocks noChangeAspect="1"/>
          </p:cNvPicPr>
          <p:nvPr/>
        </p:nvPicPr>
        <p:blipFill>
          <a:blip r:embed="rId2"/>
          <a:stretch>
            <a:fillRect/>
          </a:stretch>
        </p:blipFill>
        <p:spPr>
          <a:xfrm>
            <a:off x="2438400" y="478790"/>
            <a:ext cx="8134350" cy="5249829"/>
          </a:xfrm>
          <a:prstGeom prst="rect">
            <a:avLst/>
          </a:prstGeom>
        </p:spPr>
      </p:pic>
      <p:sp>
        <p:nvSpPr>
          <p:cNvPr id="3" name="TextBox 2">
            <a:extLst>
              <a:ext uri="{FF2B5EF4-FFF2-40B4-BE49-F238E27FC236}">
                <a16:creationId xmlns:a16="http://schemas.microsoft.com/office/drawing/2014/main" id="{49F1AFE3-BC7E-171D-2993-7BC3207ABA5C}"/>
              </a:ext>
            </a:extLst>
          </p:cNvPr>
          <p:cNvSpPr txBox="1"/>
          <p:nvPr/>
        </p:nvSpPr>
        <p:spPr>
          <a:xfrm>
            <a:off x="2628039" y="5909372"/>
            <a:ext cx="3877536" cy="646331"/>
          </a:xfrm>
          <a:prstGeom prst="rect">
            <a:avLst/>
          </a:prstGeom>
          <a:noFill/>
        </p:spPr>
        <p:txBody>
          <a:bodyPr wrap="none" rtlCol="0">
            <a:spAutoFit/>
          </a:bodyPr>
          <a:lstStyle/>
          <a:p>
            <a:r>
              <a:rPr lang="en-US" dirty="0"/>
              <a:t>RV basal diameter (normal) = 25-41mm</a:t>
            </a:r>
          </a:p>
          <a:p>
            <a:r>
              <a:rPr lang="en-US" dirty="0"/>
              <a:t>RV mid diameter (normal) = 19-35mm</a:t>
            </a:r>
          </a:p>
        </p:txBody>
      </p:sp>
    </p:spTree>
    <p:extLst>
      <p:ext uri="{BB962C8B-B14F-4D97-AF65-F5344CB8AC3E}">
        <p14:creationId xmlns:p14="http://schemas.microsoft.com/office/powerpoint/2010/main" val="3884224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1B16-93F5-27C9-3370-982B0537C7F2}"/>
              </a:ext>
            </a:extLst>
          </p:cNvPr>
          <p:cNvSpPr>
            <a:spLocks noGrp="1"/>
          </p:cNvSpPr>
          <p:nvPr>
            <p:ph type="title"/>
          </p:nvPr>
        </p:nvSpPr>
        <p:spPr/>
        <p:txBody>
          <a:bodyPr/>
          <a:lstStyle/>
          <a:p>
            <a:pPr algn="ctr"/>
            <a:r>
              <a:rPr lang="en-US" dirty="0"/>
              <a:t>TEE communications</a:t>
            </a:r>
          </a:p>
        </p:txBody>
      </p:sp>
      <p:sp>
        <p:nvSpPr>
          <p:cNvPr id="3" name="Content Placeholder 2">
            <a:extLst>
              <a:ext uri="{FF2B5EF4-FFF2-40B4-BE49-F238E27FC236}">
                <a16:creationId xmlns:a16="http://schemas.microsoft.com/office/drawing/2014/main" id="{A802CFCE-77DD-EDB1-DF7E-71C672B28560}"/>
              </a:ext>
            </a:extLst>
          </p:cNvPr>
          <p:cNvSpPr>
            <a:spLocks noGrp="1"/>
          </p:cNvSpPr>
          <p:nvPr>
            <p:ph idx="1"/>
          </p:nvPr>
        </p:nvSpPr>
        <p:spPr/>
        <p:txBody>
          <a:bodyPr>
            <a:normAutofit lnSpcReduction="10000"/>
          </a:bodyPr>
          <a:lstStyle/>
          <a:p>
            <a:r>
              <a:rPr lang="en-US" dirty="0"/>
              <a:t>Email or text to next day TEE </a:t>
            </a:r>
          </a:p>
          <a:p>
            <a:pPr lvl="1"/>
            <a:r>
              <a:rPr lang="en-US" dirty="0"/>
              <a:t>Improve reporting quality</a:t>
            </a:r>
          </a:p>
          <a:p>
            <a:pPr lvl="1"/>
            <a:r>
              <a:rPr lang="en-US" dirty="0"/>
              <a:t>Include:</a:t>
            </a:r>
          </a:p>
          <a:p>
            <a:pPr lvl="2"/>
            <a:r>
              <a:rPr lang="en-US" dirty="0"/>
              <a:t>Clinical variables and circumstances</a:t>
            </a:r>
          </a:p>
          <a:p>
            <a:pPr lvl="2"/>
            <a:r>
              <a:rPr lang="en-US" dirty="0"/>
              <a:t>Special imaging performed</a:t>
            </a:r>
          </a:p>
          <a:p>
            <a:pPr lvl="2"/>
            <a:r>
              <a:rPr lang="en-US" dirty="0"/>
              <a:t>Limitations</a:t>
            </a:r>
          </a:p>
          <a:p>
            <a:pPr lvl="2"/>
            <a:endParaRPr lang="en-US" dirty="0"/>
          </a:p>
          <a:p>
            <a:pPr lvl="2"/>
            <a:endParaRPr lang="en-US" dirty="0"/>
          </a:p>
          <a:p>
            <a:r>
              <a:rPr lang="en-US" dirty="0"/>
              <a:t>Documentation</a:t>
            </a:r>
          </a:p>
          <a:p>
            <a:pPr lvl="1"/>
            <a:r>
              <a:rPr lang="en-US" b="1" dirty="0"/>
              <a:t>Record </a:t>
            </a:r>
            <a:r>
              <a:rPr lang="en-US" b="1" dirty="0" err="1"/>
              <a:t>Epiq</a:t>
            </a:r>
            <a:r>
              <a:rPr lang="en-US" b="1" dirty="0"/>
              <a:t> machine number and probe number </a:t>
            </a:r>
            <a:r>
              <a:rPr lang="en-US" dirty="0"/>
              <a:t>on clipboard</a:t>
            </a:r>
            <a:endParaRPr lang="en-US" b="1" dirty="0"/>
          </a:p>
          <a:p>
            <a:pPr lvl="1"/>
            <a:endParaRPr lang="en-US" dirty="0"/>
          </a:p>
          <a:p>
            <a:pPr lvl="2"/>
            <a:endParaRPr lang="en-US" dirty="0"/>
          </a:p>
        </p:txBody>
      </p:sp>
    </p:spTree>
    <p:extLst>
      <p:ext uri="{BB962C8B-B14F-4D97-AF65-F5344CB8AC3E}">
        <p14:creationId xmlns:p14="http://schemas.microsoft.com/office/powerpoint/2010/main" val="2336246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BA490-9452-58D4-5CD7-BD68B42C9E9E}"/>
              </a:ext>
            </a:extLst>
          </p:cNvPr>
          <p:cNvSpPr>
            <a:spLocks noGrp="1"/>
          </p:cNvSpPr>
          <p:nvPr>
            <p:ph type="title"/>
          </p:nvPr>
        </p:nvSpPr>
        <p:spPr/>
        <p:txBody>
          <a:bodyPr/>
          <a:lstStyle/>
          <a:p>
            <a:r>
              <a:rPr lang="en-US" dirty="0" err="1"/>
              <a:t>Syngo</a:t>
            </a:r>
            <a:r>
              <a:rPr lang="en-US" dirty="0"/>
              <a:t> TEE reporting template review</a:t>
            </a:r>
          </a:p>
        </p:txBody>
      </p:sp>
      <p:sp>
        <p:nvSpPr>
          <p:cNvPr id="3" name="Content Placeholder 2">
            <a:extLst>
              <a:ext uri="{FF2B5EF4-FFF2-40B4-BE49-F238E27FC236}">
                <a16:creationId xmlns:a16="http://schemas.microsoft.com/office/drawing/2014/main" id="{349A5B11-A2C4-15CF-C535-9AF0F0B4F44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20624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1"/>
          </p:nvPr>
        </p:nvPicPr>
        <p:blipFill>
          <a:blip r:embed="rId3"/>
          <a:stretch>
            <a:fillRect/>
          </a:stretch>
        </p:blipFill>
        <p:spPr>
          <a:xfrm>
            <a:off x="1487487" y="2590800"/>
            <a:ext cx="4216400" cy="2971800"/>
          </a:xfrm>
          <a:prstGeom prst="rect">
            <a:avLst/>
          </a:prstGeom>
        </p:spPr>
      </p:pic>
      <p:pic>
        <p:nvPicPr>
          <p:cNvPr id="6" name="Picture 5"/>
          <p:cNvPicPr>
            <a:picLocks noChangeAspect="1"/>
          </p:cNvPicPr>
          <p:nvPr/>
        </p:nvPicPr>
        <p:blipFill>
          <a:blip r:embed="rId4"/>
          <a:stretch>
            <a:fillRect/>
          </a:stretch>
        </p:blipFill>
        <p:spPr>
          <a:xfrm>
            <a:off x="2174390" y="0"/>
            <a:ext cx="7099300" cy="2032000"/>
          </a:xfrm>
          <a:prstGeom prst="rect">
            <a:avLst/>
          </a:prstGeom>
        </p:spPr>
      </p:pic>
      <p:sp>
        <p:nvSpPr>
          <p:cNvPr id="10" name="Rectangle 9"/>
          <p:cNvSpPr/>
          <p:nvPr/>
        </p:nvSpPr>
        <p:spPr>
          <a:xfrm>
            <a:off x="2860164" y="5129939"/>
            <a:ext cx="4966480" cy="1224366"/>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994719" y="6322895"/>
            <a:ext cx="2902205" cy="369332"/>
          </a:xfrm>
          <a:prstGeom prst="rect">
            <a:avLst/>
          </a:prstGeom>
          <a:noFill/>
        </p:spPr>
        <p:txBody>
          <a:bodyPr wrap="none" rtlCol="0">
            <a:spAutoFit/>
          </a:bodyPr>
          <a:lstStyle/>
          <a:p>
            <a:r>
              <a:rPr lang="en-US" dirty="0" err="1"/>
              <a:t>Beique</a:t>
            </a:r>
            <a:r>
              <a:rPr lang="en-US" dirty="0"/>
              <a:t> et al. </a:t>
            </a:r>
            <a:r>
              <a:rPr lang="en-US" i="1" dirty="0"/>
              <a:t>Can J Card </a:t>
            </a:r>
            <a:r>
              <a:rPr lang="en-US" dirty="0"/>
              <a:t>2006</a:t>
            </a:r>
          </a:p>
        </p:txBody>
      </p:sp>
    </p:spTree>
    <p:extLst>
      <p:ext uri="{BB962C8B-B14F-4D97-AF65-F5344CB8AC3E}">
        <p14:creationId xmlns:p14="http://schemas.microsoft.com/office/powerpoint/2010/main" val="1118009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DCEED-B9A4-97EA-0AEE-0705C74652A5}"/>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10D1AFAF-3544-98D3-ACC5-234298831B6B}"/>
              </a:ext>
            </a:extLst>
          </p:cNvPr>
          <p:cNvSpPr>
            <a:spLocks noGrp="1"/>
          </p:cNvSpPr>
          <p:nvPr>
            <p:ph idx="1"/>
          </p:nvPr>
        </p:nvSpPr>
        <p:spPr/>
        <p:txBody>
          <a:bodyPr/>
          <a:lstStyle/>
          <a:p>
            <a:r>
              <a:rPr lang="en-US" dirty="0"/>
              <a:t>Review of QA process</a:t>
            </a:r>
          </a:p>
          <a:p>
            <a:r>
              <a:rPr lang="en-US" dirty="0"/>
              <a:t>Findings from this QA round</a:t>
            </a:r>
          </a:p>
          <a:p>
            <a:r>
              <a:rPr lang="en-US" dirty="0"/>
              <a:t>Review </a:t>
            </a:r>
            <a:r>
              <a:rPr lang="en-US" dirty="0" err="1"/>
              <a:t>Syngo</a:t>
            </a:r>
            <a:r>
              <a:rPr lang="en-US" dirty="0"/>
              <a:t> Perioperative TEE reporting Template</a:t>
            </a:r>
          </a:p>
        </p:txBody>
      </p:sp>
    </p:spTree>
    <p:extLst>
      <p:ext uri="{BB962C8B-B14F-4D97-AF65-F5344CB8AC3E}">
        <p14:creationId xmlns:p14="http://schemas.microsoft.com/office/powerpoint/2010/main" val="1325735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81225"/>
            <a:ext cx="10515600" cy="4351338"/>
          </a:xfrm>
        </p:spPr>
        <p:txBody>
          <a:bodyPr/>
          <a:lstStyle/>
          <a:p>
            <a:r>
              <a:rPr lang="en-US" dirty="0"/>
              <a:t>CQI in perioperative echocardiography is a continual process characterized by three assumptions about quality: </a:t>
            </a:r>
          </a:p>
          <a:p>
            <a:endParaRPr lang="en-US" dirty="0"/>
          </a:p>
          <a:p>
            <a:pPr lvl="1"/>
            <a:r>
              <a:rPr lang="en-US" dirty="0"/>
              <a:t>a) technological advancements in echocardiography may redefine quality and therefore the ensuing recommendations, </a:t>
            </a:r>
          </a:p>
          <a:p>
            <a:pPr lvl="1"/>
            <a:endParaRPr lang="en-US" dirty="0"/>
          </a:p>
          <a:p>
            <a:pPr lvl="1"/>
            <a:r>
              <a:rPr lang="en-US" dirty="0"/>
              <a:t>b) assessments of quality often require comparisons, and </a:t>
            </a:r>
          </a:p>
          <a:p>
            <a:pPr lvl="1"/>
            <a:endParaRPr lang="en-US" dirty="0"/>
          </a:p>
          <a:p>
            <a:pPr lvl="1"/>
            <a:r>
              <a:rPr lang="en-US" dirty="0"/>
              <a:t>c) quality is enhanced by repetitive practice</a:t>
            </a:r>
          </a:p>
        </p:txBody>
      </p:sp>
      <p:pic>
        <p:nvPicPr>
          <p:cNvPr id="4" name="Picture 3"/>
          <p:cNvPicPr>
            <a:picLocks noChangeAspect="1"/>
          </p:cNvPicPr>
          <p:nvPr/>
        </p:nvPicPr>
        <p:blipFill>
          <a:blip r:embed="rId3"/>
          <a:stretch>
            <a:fillRect/>
          </a:stretch>
        </p:blipFill>
        <p:spPr>
          <a:xfrm>
            <a:off x="2190750" y="212844"/>
            <a:ext cx="7810500" cy="1816100"/>
          </a:xfrm>
          <a:prstGeom prst="rect">
            <a:avLst/>
          </a:prstGeom>
        </p:spPr>
      </p:pic>
      <p:sp>
        <p:nvSpPr>
          <p:cNvPr id="5" name="TextBox 4"/>
          <p:cNvSpPr txBox="1"/>
          <p:nvPr/>
        </p:nvSpPr>
        <p:spPr>
          <a:xfrm>
            <a:off x="8710047" y="6369803"/>
            <a:ext cx="2899255" cy="369332"/>
          </a:xfrm>
          <a:prstGeom prst="rect">
            <a:avLst/>
          </a:prstGeom>
          <a:noFill/>
        </p:spPr>
        <p:txBody>
          <a:bodyPr wrap="none" rtlCol="0">
            <a:spAutoFit/>
          </a:bodyPr>
          <a:lstStyle/>
          <a:p>
            <a:r>
              <a:rPr lang="en-US" dirty="0"/>
              <a:t>Mathew et al. </a:t>
            </a:r>
            <a:r>
              <a:rPr lang="en-US" i="1" dirty="0"/>
              <a:t>A and A I 2006</a:t>
            </a:r>
            <a:endParaRPr lang="en-US" dirty="0"/>
          </a:p>
        </p:txBody>
      </p:sp>
    </p:spTree>
    <p:extLst>
      <p:ext uri="{BB962C8B-B14F-4D97-AF65-F5344CB8AC3E}">
        <p14:creationId xmlns:p14="http://schemas.microsoft.com/office/powerpoint/2010/main" val="1871047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93627" y="719403"/>
            <a:ext cx="7571783" cy="5167742"/>
          </a:xfrm>
          <a:prstGeom prst="rect">
            <a:avLst/>
          </a:prstGeom>
        </p:spPr>
      </p:pic>
      <p:sp>
        <p:nvSpPr>
          <p:cNvPr id="9" name="TextBox 8"/>
          <p:cNvSpPr txBox="1"/>
          <p:nvPr/>
        </p:nvSpPr>
        <p:spPr>
          <a:xfrm>
            <a:off x="8710047" y="6369803"/>
            <a:ext cx="2899255" cy="369332"/>
          </a:xfrm>
          <a:prstGeom prst="rect">
            <a:avLst/>
          </a:prstGeom>
          <a:noFill/>
        </p:spPr>
        <p:txBody>
          <a:bodyPr wrap="none" rtlCol="0">
            <a:spAutoFit/>
          </a:bodyPr>
          <a:lstStyle/>
          <a:p>
            <a:r>
              <a:rPr lang="en-US" dirty="0"/>
              <a:t>Mathew et al. </a:t>
            </a:r>
            <a:r>
              <a:rPr lang="en-US" i="1" dirty="0"/>
              <a:t>A and A I 2006</a:t>
            </a:r>
            <a:endParaRPr lang="en-US" dirty="0"/>
          </a:p>
        </p:txBody>
      </p:sp>
    </p:spTree>
    <p:extLst>
      <p:ext uri="{BB962C8B-B14F-4D97-AF65-F5344CB8AC3E}">
        <p14:creationId xmlns:p14="http://schemas.microsoft.com/office/powerpoint/2010/main" val="891950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4712" y="1170750"/>
            <a:ext cx="3287871" cy="4648864"/>
          </a:xfrm>
          <a:prstGeom prst="rect">
            <a:avLst/>
          </a:prstGeom>
        </p:spPr>
      </p:pic>
      <p:pic>
        <p:nvPicPr>
          <p:cNvPr id="4" name="Picture 3"/>
          <p:cNvPicPr>
            <a:picLocks noChangeAspect="1"/>
          </p:cNvPicPr>
          <p:nvPr/>
        </p:nvPicPr>
        <p:blipFill>
          <a:blip r:embed="rId4"/>
          <a:stretch>
            <a:fillRect/>
          </a:stretch>
        </p:blipFill>
        <p:spPr>
          <a:xfrm>
            <a:off x="6350" y="1974850"/>
            <a:ext cx="12179300" cy="2908300"/>
          </a:xfrm>
          <a:prstGeom prst="rect">
            <a:avLst/>
          </a:prstGeom>
        </p:spPr>
      </p:pic>
      <p:sp>
        <p:nvSpPr>
          <p:cNvPr id="5" name="TextBox 4"/>
          <p:cNvSpPr txBox="1"/>
          <p:nvPr/>
        </p:nvSpPr>
        <p:spPr>
          <a:xfrm>
            <a:off x="8710047" y="6369803"/>
            <a:ext cx="2899255" cy="369332"/>
          </a:xfrm>
          <a:prstGeom prst="rect">
            <a:avLst/>
          </a:prstGeom>
          <a:noFill/>
        </p:spPr>
        <p:txBody>
          <a:bodyPr wrap="none" rtlCol="0">
            <a:spAutoFit/>
          </a:bodyPr>
          <a:lstStyle/>
          <a:p>
            <a:r>
              <a:rPr lang="en-US" dirty="0"/>
              <a:t>Mathew et al. </a:t>
            </a:r>
            <a:r>
              <a:rPr lang="en-US" i="1" dirty="0"/>
              <a:t>A and A I 2006</a:t>
            </a:r>
            <a:endParaRPr lang="en-US" dirty="0"/>
          </a:p>
        </p:txBody>
      </p:sp>
      <p:sp>
        <p:nvSpPr>
          <p:cNvPr id="3" name="Rectangle 2">
            <a:extLst>
              <a:ext uri="{FF2B5EF4-FFF2-40B4-BE49-F238E27FC236}">
                <a16:creationId xmlns:a16="http://schemas.microsoft.com/office/drawing/2014/main" id="{561A5A56-C3C1-E103-1C43-398DBD4E73C6}"/>
              </a:ext>
            </a:extLst>
          </p:cNvPr>
          <p:cNvSpPr/>
          <p:nvPr/>
        </p:nvSpPr>
        <p:spPr>
          <a:xfrm>
            <a:off x="0" y="3154680"/>
            <a:ext cx="12185650" cy="172847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097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5980" y="1650377"/>
            <a:ext cx="5315921" cy="3371266"/>
          </a:xfrm>
          <a:prstGeom prst="rect">
            <a:avLst/>
          </a:prstGeom>
        </p:spPr>
      </p:pic>
      <p:pic>
        <p:nvPicPr>
          <p:cNvPr id="3" name="Picture 2"/>
          <p:cNvPicPr>
            <a:picLocks noChangeAspect="1"/>
          </p:cNvPicPr>
          <p:nvPr/>
        </p:nvPicPr>
        <p:blipFill>
          <a:blip r:embed="rId4"/>
          <a:stretch>
            <a:fillRect/>
          </a:stretch>
        </p:blipFill>
        <p:spPr>
          <a:xfrm>
            <a:off x="5564846" y="712922"/>
            <a:ext cx="6432268" cy="5246176"/>
          </a:xfrm>
          <a:prstGeom prst="rect">
            <a:avLst/>
          </a:prstGeom>
        </p:spPr>
      </p:pic>
    </p:spTree>
    <p:extLst>
      <p:ext uri="{BB962C8B-B14F-4D97-AF65-F5344CB8AC3E}">
        <p14:creationId xmlns:p14="http://schemas.microsoft.com/office/powerpoint/2010/main" val="1318948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68314" y="1689314"/>
            <a:ext cx="6584328" cy="3191249"/>
          </a:xfrm>
          <a:prstGeom prst="rect">
            <a:avLst/>
          </a:prstGeom>
        </p:spPr>
      </p:pic>
      <p:pic>
        <p:nvPicPr>
          <p:cNvPr id="9" name="Picture 8"/>
          <p:cNvPicPr>
            <a:picLocks noChangeAspect="1"/>
          </p:cNvPicPr>
          <p:nvPr/>
        </p:nvPicPr>
        <p:blipFill>
          <a:blip r:embed="rId4"/>
          <a:stretch>
            <a:fillRect/>
          </a:stretch>
        </p:blipFill>
        <p:spPr>
          <a:xfrm>
            <a:off x="6941949" y="445792"/>
            <a:ext cx="4724400" cy="6121400"/>
          </a:xfrm>
          <a:prstGeom prst="rect">
            <a:avLst/>
          </a:prstGeom>
        </p:spPr>
      </p:pic>
    </p:spTree>
    <p:extLst>
      <p:ext uri="{BB962C8B-B14F-4D97-AF65-F5344CB8AC3E}">
        <p14:creationId xmlns:p14="http://schemas.microsoft.com/office/powerpoint/2010/main" val="654289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QI process</a:t>
            </a:r>
          </a:p>
        </p:txBody>
      </p:sp>
      <p:sp>
        <p:nvSpPr>
          <p:cNvPr id="3" name="Content Placeholder 2"/>
          <p:cNvSpPr>
            <a:spLocks noGrp="1"/>
          </p:cNvSpPr>
          <p:nvPr>
            <p:ph idx="1"/>
          </p:nvPr>
        </p:nvSpPr>
        <p:spPr/>
        <p:txBody>
          <a:bodyPr/>
          <a:lstStyle/>
          <a:p>
            <a:r>
              <a:rPr lang="en-US" dirty="0"/>
              <a:t>Initially conceived in Jan 2020, prior to expansion of TEE group</a:t>
            </a:r>
          </a:p>
          <a:p>
            <a:r>
              <a:rPr lang="en-US" dirty="0"/>
              <a:t>SM and CD (+ BH, DM, CM)</a:t>
            </a:r>
          </a:p>
          <a:p>
            <a:r>
              <a:rPr lang="en-US" dirty="0"/>
              <a:t>independently review 5 random studies (from year prior) per individual. </a:t>
            </a:r>
          </a:p>
          <a:p>
            <a:pPr lvl="1"/>
            <a:r>
              <a:rPr lang="en-US" dirty="0"/>
              <a:t>Meet to discuss each study</a:t>
            </a:r>
          </a:p>
          <a:p>
            <a:pPr lvl="1"/>
            <a:r>
              <a:rPr lang="en-US" dirty="0"/>
              <a:t>Identify themes and areas for improvement</a:t>
            </a:r>
          </a:p>
          <a:p>
            <a:r>
              <a:rPr lang="en-US" dirty="0"/>
              <a:t>Report back to the group twice/year </a:t>
            </a:r>
          </a:p>
        </p:txBody>
      </p:sp>
    </p:spTree>
    <p:extLst>
      <p:ext uri="{BB962C8B-B14F-4D97-AF65-F5344CB8AC3E}">
        <p14:creationId xmlns:p14="http://schemas.microsoft.com/office/powerpoint/2010/main" val="415683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526948" y="1690688"/>
            <a:ext cx="6055452" cy="3973692"/>
          </a:xfrm>
          <a:prstGeom prst="rect">
            <a:avLst/>
          </a:prstGeom>
        </p:spPr>
      </p:pic>
      <p:sp>
        <p:nvSpPr>
          <p:cNvPr id="2" name="Title 1">
            <a:extLst>
              <a:ext uri="{FF2B5EF4-FFF2-40B4-BE49-F238E27FC236}">
                <a16:creationId xmlns:a16="http://schemas.microsoft.com/office/drawing/2014/main" id="{67A8AEDE-488B-D4AF-E2EE-288D4F322124}"/>
              </a:ext>
            </a:extLst>
          </p:cNvPr>
          <p:cNvSpPr>
            <a:spLocks noGrp="1"/>
          </p:cNvSpPr>
          <p:nvPr>
            <p:ph type="title"/>
          </p:nvPr>
        </p:nvSpPr>
        <p:spPr/>
        <p:txBody>
          <a:bodyPr/>
          <a:lstStyle/>
          <a:p>
            <a:pPr algn="ctr"/>
            <a:r>
              <a:rPr lang="en-US" dirty="0"/>
              <a:t>QI reporting template</a:t>
            </a:r>
          </a:p>
        </p:txBody>
      </p:sp>
      <p:sp>
        <p:nvSpPr>
          <p:cNvPr id="5" name="TextBox 4">
            <a:extLst>
              <a:ext uri="{FF2B5EF4-FFF2-40B4-BE49-F238E27FC236}">
                <a16:creationId xmlns:a16="http://schemas.microsoft.com/office/drawing/2014/main" id="{6768C6FD-D228-BF07-C2CE-74F8F3BC34F1}"/>
              </a:ext>
            </a:extLst>
          </p:cNvPr>
          <p:cNvSpPr txBox="1"/>
          <p:nvPr/>
        </p:nvSpPr>
        <p:spPr>
          <a:xfrm>
            <a:off x="609600" y="1889760"/>
            <a:ext cx="4930645" cy="2862322"/>
          </a:xfrm>
          <a:prstGeom prst="rect">
            <a:avLst/>
          </a:prstGeom>
          <a:noFill/>
        </p:spPr>
        <p:txBody>
          <a:bodyPr wrap="none" rtlCol="0">
            <a:spAutoFit/>
          </a:bodyPr>
          <a:lstStyle/>
          <a:p>
            <a:r>
              <a:rPr lang="en-US" dirty="0"/>
              <a:t>Independently review images and report the study</a:t>
            </a:r>
          </a:p>
          <a:p>
            <a:endParaRPr lang="en-US" dirty="0"/>
          </a:p>
          <a:p>
            <a:r>
              <a:rPr lang="en-US" baseline="0" dirty="0"/>
              <a:t>Compare report</a:t>
            </a:r>
            <a:r>
              <a:rPr lang="en-US" dirty="0"/>
              <a:t>s</a:t>
            </a:r>
          </a:p>
          <a:p>
            <a:endParaRPr lang="en-US" baseline="0" dirty="0"/>
          </a:p>
          <a:p>
            <a:r>
              <a:rPr lang="en-US" dirty="0"/>
              <a:t>Provide </a:t>
            </a:r>
            <a:r>
              <a:rPr lang="en-US" baseline="0" dirty="0"/>
              <a:t>commentary on the quality of</a:t>
            </a:r>
            <a:r>
              <a:rPr lang="en-US" dirty="0"/>
              <a:t>:</a:t>
            </a:r>
          </a:p>
          <a:p>
            <a:endParaRPr lang="en-US" baseline="0" dirty="0"/>
          </a:p>
          <a:p>
            <a:pPr marL="285750" indent="-285750">
              <a:buFont typeface="Arial" panose="020B0604020202020204" pitchFamily="34" charset="0"/>
              <a:buChar char="•"/>
            </a:pPr>
            <a:r>
              <a:rPr lang="en-US" baseline="0" dirty="0"/>
              <a:t>Documentation</a:t>
            </a:r>
          </a:p>
          <a:p>
            <a:pPr marL="285750" indent="-285750">
              <a:buFont typeface="Arial" panose="020B0604020202020204" pitchFamily="34" charset="0"/>
              <a:buChar char="•"/>
            </a:pPr>
            <a:r>
              <a:rPr lang="en-US" dirty="0"/>
              <a:t>I</a:t>
            </a:r>
            <a:r>
              <a:rPr lang="en-US" baseline="0" dirty="0"/>
              <a:t>maging</a:t>
            </a:r>
          </a:p>
          <a:p>
            <a:pPr marL="285750" indent="-285750">
              <a:buFont typeface="Arial" panose="020B0604020202020204" pitchFamily="34" charset="0"/>
              <a:buChar char="•"/>
            </a:pPr>
            <a:r>
              <a:rPr lang="en-US" dirty="0"/>
              <a:t>Interpretation</a:t>
            </a:r>
          </a:p>
          <a:p>
            <a:endParaRPr lang="en-US" dirty="0"/>
          </a:p>
        </p:txBody>
      </p:sp>
    </p:spTree>
    <p:extLst>
      <p:ext uri="{BB962C8B-B14F-4D97-AF65-F5344CB8AC3E}">
        <p14:creationId xmlns:p14="http://schemas.microsoft.com/office/powerpoint/2010/main" val="167553319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{8CACF8C6-B95B-3F4F-8F05-269FB94DF675}tf10001072</Template>
  <TotalTime>8017</TotalTime>
  <Words>932</Words>
  <Application>Microsoft Office PowerPoint</Application>
  <PresentationFormat>Widescreen</PresentationFormat>
  <Paragraphs>123</Paragraphs>
  <Slides>19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Franklin Gothic Book</vt:lpstr>
      <vt:lpstr>Crop</vt:lpstr>
      <vt:lpstr>QA for TEE</vt:lpstr>
      <vt:lpstr>Outline</vt:lpstr>
      <vt:lpstr>PowerPoint Presentation</vt:lpstr>
      <vt:lpstr>PowerPoint Presentation</vt:lpstr>
      <vt:lpstr>PowerPoint Presentation</vt:lpstr>
      <vt:lpstr>PowerPoint Presentation</vt:lpstr>
      <vt:lpstr>PowerPoint Presentation</vt:lpstr>
      <vt:lpstr>The QI process</vt:lpstr>
      <vt:lpstr>QI reporting template</vt:lpstr>
      <vt:lpstr>Themes and issues identified by QI group</vt:lpstr>
      <vt:lpstr>Documentation</vt:lpstr>
      <vt:lpstr>Imaging</vt:lpstr>
      <vt:lpstr>Lung transplant echo</vt:lpstr>
      <vt:lpstr>Interpretation</vt:lpstr>
      <vt:lpstr>RV measurements</vt:lpstr>
      <vt:lpstr>PowerPoint Presentation</vt:lpstr>
      <vt:lpstr>TEE communications</vt:lpstr>
      <vt:lpstr>Syngo TEE reporting template review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QA for TEE</dc:title>
  <dc:creator>Sean McLean</dc:creator>
  <cp:lastModifiedBy>Steven Lee</cp:lastModifiedBy>
  <cp:revision>3</cp:revision>
  <dcterms:created xsi:type="dcterms:W3CDTF">2023-02-15T23:43:13Z</dcterms:created>
  <dcterms:modified xsi:type="dcterms:W3CDTF">2023-02-27T19:58:58Z</dcterms:modified>
</cp:coreProperties>
</file>